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mho-smso.ca/wp-content/uploads/2024/10/My-circle-of-support-junior-educator-guide.pdf" TargetMode="External"/><Relationship Id="rId3" Type="http://schemas.openxmlformats.org/officeDocument/2006/relationships/hyperlink" Target="https://smho-smso.ca/wp-content/uploads/2021/08/Circle-of-Support-Pocketbook.pdf" TargetMode="External"/><Relationship Id="rId4" Type="http://schemas.openxmlformats.org/officeDocument/2006/relationships/hyperlink" Target="https://smho-smso.ca/wp-content/uploads/2021/08/Circle-of-Support-Pocketbook.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mho-smso.ca/wp-content/uploads/2025/11/Fostering-supportive-responsive-spaces-for-student-engagement-leadership.pdf" TargetMode="External"/><Relationship Id="rId3" Type="http://schemas.openxmlformats.org/officeDocument/2006/relationships/hyperlink" Target="https://smho-smso.ca/wp-content/uploads/2025/11/Fostering-supportive-responsive-spaces-for-student-engagement-leadership.pdf" TargetMode="External"/><Relationship Id="rId4" Type="http://schemas.openxmlformats.org/officeDocument/2006/relationships/hyperlink" Target="https://smho-smso.ca/wp-content/uploads/2025/11/Fostering-supportive-responsive-spaces-for-student-engagement-leadership.pdf" TargetMode="External"/><Relationship Id="rId5" Type="http://schemas.openxmlformats.org/officeDocument/2006/relationships/hyperlink" Target="https://smho-smso.ca/wp-content/uploads/2024/04/Student-engagement-toolkit-foundations.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mho-smso.ca/wp-content/uploads/2020/01/The-6rs-of-connection-a-guidance-educator-resource.pdf"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mho-smso.ca/school-mental-health-ontario-launches-phase-one-of-the-by-your-side-toolkit-and-parent-caregiver-learning-hub-to-strengthen-student-mental-health-and-well-being/"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mho-smso.ca/wp-content/uploads/2024/02/Actions-of-a-caring-adult-in-student-engagement-initiatives-related-to-mental-health.pdf"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mho-smso.ca/wp-content/uploads/2024/12/Tipsheet-take-care-of-yourself.pdf"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mO5KYDjBooO_uG-cccVaNTI_XAmQeXRFOmFa0TOQ4ig/edit?usp=sharin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mho-smso.ca/wp-content/uploads/2020/08/Tip-sheet-positive-mental-health.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mho-smso.ca/wp-content/uploads/2020/08/Tip-sheet-positive-mental-health.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mho-smso.ca/wp-content/uploads/2022/11/Cultural-humility-tool-for-school-staff.pdf" TargetMode="External"/><Relationship Id="rId3" Type="http://schemas.openxmlformats.org/officeDocument/2006/relationships/hyperlink" Target="https://smho-smso.ca/about-us/identity-affirm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sz="1200">
                <a:solidFill>
                  <a:schemeClr val="dk1"/>
                </a:solidFill>
              </a:rPr>
              <a:t>Ways to use this resource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This resource can be used to guide self-reflection, peer-to-peer learning and staff learning in support of building trauma-sensitive schools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This slide deck can be used in one session, or over several sessions as needed</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framework includes principal-specific language which you may want to adapt when working with other education groups (Slide 8)</a:t>
            </a:r>
            <a:endParaRPr sz="1200">
              <a:solidFill>
                <a:schemeClr val="dk1"/>
              </a:solidFill>
            </a:endParaRPr>
          </a:p>
          <a:p>
            <a:pPr indent="-304800" lvl="0" marL="457200" rtl="0" algn="l">
              <a:spcBef>
                <a:spcPts val="0"/>
              </a:spcBef>
              <a:spcAft>
                <a:spcPts val="0"/>
              </a:spcAft>
              <a:buClr>
                <a:schemeClr val="dk1"/>
              </a:buClr>
              <a:buSzPts val="1200"/>
              <a:buChar char="●"/>
            </a:pPr>
            <a:r>
              <a:rPr b="1" lang="en" sz="1200">
                <a:solidFill>
                  <a:schemeClr val="dk1"/>
                </a:solidFill>
              </a:rPr>
              <a:t>Consider this in the context of your school - what is the current level of understanding and integration? What’s going well? What’s an area for growth?</a:t>
            </a:r>
            <a:endParaRPr b="1"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Connect to existing Tier One work</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Reinforce the importance of self-care for educators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Key Messages: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School staff are familiar with the term “trauma-informed” and have implemented approaches that are responsive to the impact of trauma in school communities. </a:t>
            </a:r>
            <a:endParaRPr sz="1200">
              <a:solidFill>
                <a:schemeClr val="dk1"/>
              </a:solidFill>
            </a:endParaRPr>
          </a:p>
          <a:p>
            <a:pPr indent="-304800" lvl="0" marL="457200" rtl="0" algn="l">
              <a:lnSpc>
                <a:spcPct val="107916"/>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There has been increasing emphasis on trauma informed practice in Ontario schools in the past several years. </a:t>
            </a:r>
            <a:endParaRPr sz="1200">
              <a:solidFill>
                <a:schemeClr val="dk1"/>
              </a:solidFill>
              <a:latin typeface="Roboto"/>
              <a:ea typeface="Roboto"/>
              <a:cs typeface="Roboto"/>
              <a:sym typeface="Roboto"/>
            </a:endParaRPr>
          </a:p>
          <a:p>
            <a:pPr indent="-304800" lvl="0" marL="457200" rtl="0" algn="l">
              <a:lnSpc>
                <a:spcPct val="107916"/>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For many years, School Mental Health Ontario has been using the term “mentally healthy school” to reflect this thinking and practice. However, this connection to trauma-sensitive practice may not have been as explicit as it could be. This presentation aims to strengthen those connections.</a:t>
            </a:r>
            <a:endParaRPr sz="12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d0a7774910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d0a7774910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FACILITATOR GUIDE</a:t>
            </a:r>
            <a:endParaRPr sz="14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Suggested timing per question: 5-7 minutes</a:t>
            </a:r>
            <a:endParaRPr sz="1400">
              <a:solidFill>
                <a:schemeClr val="dk1"/>
              </a:solidFill>
            </a:endParaRPr>
          </a:p>
          <a:p>
            <a:pPr indent="0" lvl="0" marL="34290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Key messages:</a:t>
            </a:r>
            <a:endParaRPr sz="1200">
              <a:solidFill>
                <a:schemeClr val="dk1"/>
              </a:solidFill>
            </a:endParaRPr>
          </a:p>
          <a:p>
            <a:pPr indent="-215900" lvl="0" marL="342900" rtl="0" algn="l">
              <a:spcBef>
                <a:spcPts val="0"/>
              </a:spcBef>
              <a:spcAft>
                <a:spcPts val="0"/>
              </a:spcAft>
              <a:buClr>
                <a:schemeClr val="dk1"/>
              </a:buClr>
              <a:buSzPts val="1200"/>
              <a:buChar char="•"/>
            </a:pPr>
            <a:r>
              <a:rPr lang="en" sz="1200">
                <a:solidFill>
                  <a:schemeClr val="dk1"/>
                </a:solidFill>
              </a:rPr>
              <a:t>Safety includes emotional, cultural, social, and physical dimensions</a:t>
            </a:r>
            <a:endParaRPr sz="1200">
              <a:solidFill>
                <a:schemeClr val="dk1"/>
              </a:solidFill>
            </a:endParaRPr>
          </a:p>
          <a:p>
            <a:pPr indent="-215900" lvl="0" marL="342900" rtl="0" algn="l">
              <a:spcBef>
                <a:spcPts val="0"/>
              </a:spcBef>
              <a:spcAft>
                <a:spcPts val="0"/>
              </a:spcAft>
              <a:buClr>
                <a:schemeClr val="dk1"/>
              </a:buClr>
              <a:buSzPts val="1200"/>
              <a:buChar char="•"/>
            </a:pPr>
            <a:r>
              <a:rPr lang="en" sz="1200">
                <a:solidFill>
                  <a:schemeClr val="dk1"/>
                </a:solidFill>
              </a:rPr>
              <a:t>Students experience safety differently based on identity and experiences</a:t>
            </a:r>
            <a:endParaRPr sz="1200">
              <a:solidFill>
                <a:schemeClr val="dk1"/>
              </a:solidFill>
            </a:endParaRPr>
          </a:p>
          <a:p>
            <a:pPr indent="-215900" lvl="0" marL="342900" rtl="0" algn="l">
              <a:spcBef>
                <a:spcPts val="0"/>
              </a:spcBef>
              <a:spcAft>
                <a:spcPts val="0"/>
              </a:spcAft>
              <a:buClr>
                <a:schemeClr val="dk1"/>
              </a:buClr>
              <a:buSzPts val="1200"/>
              <a:buChar char="•"/>
            </a:pPr>
            <a:r>
              <a:rPr lang="en" sz="1200">
                <a:solidFill>
                  <a:schemeClr val="dk1"/>
                </a:solidFill>
              </a:rPr>
              <a:t>Schools and districts have various data sources to inform and guide responses</a:t>
            </a:r>
            <a:endParaRPr sz="1200">
              <a:solidFill>
                <a:schemeClr val="dk1"/>
              </a:solidFill>
            </a:endParaRPr>
          </a:p>
          <a:p>
            <a:pPr indent="-215900" lvl="0" marL="342900" rtl="0" algn="l">
              <a:spcBef>
                <a:spcPts val="0"/>
              </a:spcBef>
              <a:spcAft>
                <a:spcPts val="0"/>
              </a:spcAft>
              <a:buClr>
                <a:schemeClr val="dk1"/>
              </a:buClr>
              <a:buSzPts val="1200"/>
              <a:buChar char="•"/>
            </a:pPr>
            <a:r>
              <a:rPr lang="en" sz="1200">
                <a:solidFill>
                  <a:schemeClr val="dk1"/>
                </a:solidFill>
              </a:rPr>
              <a:t>Compassionate responses support belonging</a:t>
            </a:r>
            <a:endParaRPr sz="1200">
              <a:solidFill>
                <a:schemeClr val="dk1"/>
              </a:solidFill>
            </a:endParaRPr>
          </a:p>
          <a:p>
            <a:pPr indent="-215900" lvl="0" marL="342900" rtl="0" algn="l">
              <a:spcBef>
                <a:spcPts val="0"/>
              </a:spcBef>
              <a:spcAft>
                <a:spcPts val="0"/>
              </a:spcAft>
              <a:buClr>
                <a:schemeClr val="dk1"/>
              </a:buClr>
              <a:buSzPts val="1200"/>
              <a:buChar char="•"/>
            </a:pPr>
            <a:r>
              <a:rPr lang="en" sz="1200">
                <a:solidFill>
                  <a:schemeClr val="dk1"/>
                </a:solidFill>
              </a:rPr>
              <a:t>Encourage teams to consider classroom routines, hallway interactions, and adult responses.</a:t>
            </a:r>
            <a:endParaRPr sz="1400">
              <a:solidFill>
                <a:schemeClr val="dk1"/>
              </a:solidFill>
            </a:endParaRPr>
          </a:p>
          <a:p>
            <a:pPr indent="0" lvl="0" marL="3429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Optional: 	SMH-ON </a:t>
            </a:r>
            <a:r>
              <a:rPr lang="en" sz="1200" u="sng">
                <a:solidFill>
                  <a:schemeClr val="hlink"/>
                </a:solidFill>
                <a:hlinkClick r:id="rId2"/>
              </a:rPr>
              <a:t>My Circle of Support - junior • Educator Guide</a:t>
            </a:r>
            <a:endParaRPr sz="1200"/>
          </a:p>
          <a:p>
            <a:pPr indent="457200" lvl="0" marL="457200" rtl="0" algn="l">
              <a:spcBef>
                <a:spcPts val="0"/>
              </a:spcBef>
              <a:spcAft>
                <a:spcPts val="0"/>
              </a:spcAft>
              <a:buNone/>
            </a:pPr>
            <a:r>
              <a:rPr lang="en" sz="1200"/>
              <a:t>SMH-ON </a:t>
            </a:r>
            <a:r>
              <a:rPr lang="en" sz="1200" u="sng">
                <a:solidFill>
                  <a:schemeClr val="hlink"/>
                </a:solidFill>
                <a:hlinkClick r:id="rId3"/>
              </a:rPr>
              <a:t>My Circle of Support Educator Pocketbook Gui</a:t>
            </a:r>
            <a:r>
              <a:rPr lang="en" sz="1200" u="sng">
                <a:solidFill>
                  <a:schemeClr val="hlink"/>
                </a:solidFill>
                <a:hlinkClick r:id="rId4"/>
              </a:rPr>
              <a:t>de</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d0a7774910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d0a7774910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sz="1200">
                <a:solidFill>
                  <a:schemeClr val="dk1"/>
                </a:solidFill>
              </a:rPr>
              <a:t>FACILITATOR GUIDE</a:t>
            </a:r>
            <a:endParaRPr sz="12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Suggested timing per question: 5-7 minutes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Key messages: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Choice increases engagement and reduces feelings of powerlessness.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Students and families benefit from opportunities to influence decisions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Multiple pathways for feedback support inclusion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Empowerment and validation strengthen engagement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sz="1200"/>
              <a:t>Optional -	</a:t>
            </a:r>
            <a:r>
              <a:rPr lang="en" sz="1200" u="sng">
                <a:solidFill>
                  <a:schemeClr val="hlink"/>
                </a:solidFill>
                <a:hlinkClick r:id="rId2"/>
              </a:rPr>
              <a:t>SMH-ON Fostering </a:t>
            </a:r>
            <a:r>
              <a:rPr lang="en" sz="1200" u="sng">
                <a:solidFill>
                  <a:schemeClr val="hlink"/>
                </a:solidFill>
                <a:hlinkClick r:id="rId3"/>
              </a:rPr>
              <a:t>Supportive</a:t>
            </a:r>
            <a:r>
              <a:rPr lang="en" sz="1200" u="sng">
                <a:solidFill>
                  <a:schemeClr val="hlink"/>
                </a:solidFill>
                <a:hlinkClick r:id="rId4"/>
              </a:rPr>
              <a:t> Responsive Spaces for Student Engagement</a:t>
            </a:r>
            <a:endParaRPr sz="1200"/>
          </a:p>
          <a:p>
            <a:pPr indent="457200" lvl="0" marL="457200" rtl="0" algn="l">
              <a:spcBef>
                <a:spcPts val="0"/>
              </a:spcBef>
              <a:spcAft>
                <a:spcPts val="0"/>
              </a:spcAft>
              <a:buNone/>
            </a:pPr>
            <a:r>
              <a:rPr lang="en" sz="1200"/>
              <a:t>SMH-ON </a:t>
            </a:r>
            <a:r>
              <a:rPr lang="en" sz="1200" u="sng">
                <a:solidFill>
                  <a:schemeClr val="hlink"/>
                </a:solidFill>
                <a:hlinkClick r:id="rId5"/>
              </a:rPr>
              <a:t>Foundations of Effective Student Engagement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d0a777491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d0a777491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FACILITATOR GUIDE</a:t>
            </a:r>
            <a:endParaRPr sz="1400">
              <a:solidFill>
                <a:schemeClr val="dk1"/>
              </a:solidFill>
            </a:endParaRPr>
          </a:p>
          <a:p>
            <a:pPr indent="0" lvl="0" marL="0" rtl="0" algn="l">
              <a:spcBef>
                <a:spcPts val="0"/>
              </a:spcBef>
              <a:spcAft>
                <a:spcPts val="0"/>
              </a:spcAft>
              <a:buNone/>
            </a:pPr>
            <a:r>
              <a:rPr lang="en" sz="1200">
                <a:solidFill>
                  <a:schemeClr val="dk1"/>
                </a:solidFill>
              </a:rPr>
              <a:t>Suggested timing per question: 5-7 minutes</a:t>
            </a:r>
            <a:endParaRPr sz="14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Key messages:</a:t>
            </a:r>
            <a:endParaRPr sz="14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Trust grows when leadership actions are predictable and transparent.</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Build strong relationships with students, staff, and families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Communicate clearly and consistently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Model accountability and restore relationships when harm occurs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t>Optional - SMH-ON </a:t>
            </a:r>
            <a:r>
              <a:rPr lang="en" sz="1200" u="sng">
                <a:solidFill>
                  <a:schemeClr val="hlink"/>
                </a:solidFill>
                <a:hlinkClick r:id="rId2"/>
              </a:rPr>
              <a:t>The 6Rs of Connection - A Guidance Educator's Resource</a:t>
            </a:r>
            <a:endParaRPr sz="1200"/>
          </a:p>
          <a:p>
            <a:pPr indent="0" lvl="0" marL="0" rtl="0" algn="l">
              <a:spcBef>
                <a:spcPts val="0"/>
              </a:spcBef>
              <a:spcAft>
                <a:spcPts val="0"/>
              </a:spcAft>
              <a:buNone/>
            </a:pPr>
            <a:r>
              <a:t/>
            </a: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d0a777491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d0a777491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sz="1200">
                <a:solidFill>
                  <a:schemeClr val="dk1"/>
                </a:solidFill>
              </a:rPr>
              <a:t>FACILITATOR GUIDE</a:t>
            </a:r>
            <a:endParaRPr sz="14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Suggested timing per question: 5-7 minutes</a:t>
            </a:r>
            <a:endParaRPr sz="14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Key messages:</a:t>
            </a:r>
            <a:endParaRPr sz="14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Collaboration builds stronger solutions and shared responsibility.</a:t>
            </a:r>
            <a:endParaRPr sz="14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Encourage staff to reflect on committees, student leadership, and parent engagement.</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Optional - </a:t>
            </a:r>
            <a:r>
              <a:rPr lang="en" sz="1200" u="sng">
                <a:solidFill>
                  <a:schemeClr val="hlink"/>
                </a:solidFill>
                <a:latin typeface="Roboto"/>
                <a:ea typeface="Roboto"/>
                <a:cs typeface="Roboto"/>
                <a:sym typeface="Roboto"/>
                <a:hlinkClick r:id="rId2"/>
              </a:rPr>
              <a:t>School Mental Health Ontario Launches By Your Side Toolkit and Parent / Caregiver Learning Hub to Strengthen Student Mental Health and Well-Being</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Roboto"/>
              <a:ea typeface="Roboto"/>
              <a:cs typeface="Roboto"/>
              <a:sym typeface="Roboto"/>
            </a:endParaRPr>
          </a:p>
          <a:p>
            <a:pPr indent="0" lvl="0" marL="914400" rtl="0" algn="l">
              <a:lnSpc>
                <a:spcPct val="115000"/>
              </a:lnSpc>
              <a:spcBef>
                <a:spcPts val="0"/>
              </a:spcBef>
              <a:spcAft>
                <a:spcPts val="0"/>
              </a:spcAft>
              <a:buClr>
                <a:schemeClr val="dk1"/>
              </a:buClr>
              <a:buSzPts val="1100"/>
              <a:buFont typeface="Arial"/>
              <a:buNone/>
            </a:pPr>
            <a:r>
              <a:t/>
            </a:r>
            <a:endParaRPr sz="1200">
              <a:solidFill>
                <a:schemeClr val="dk1"/>
              </a:solidFill>
              <a:latin typeface="Roboto"/>
              <a:ea typeface="Roboto"/>
              <a:cs typeface="Roboto"/>
              <a:sym typeface="Robo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d0a777491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d0a777491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sz="1200">
                <a:solidFill>
                  <a:schemeClr val="dk1"/>
                </a:solidFill>
              </a:rPr>
              <a:t>FACILITATOR GUIDE</a:t>
            </a:r>
            <a:endParaRPr sz="14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Suggested timing per question: 5-7 minutes</a:t>
            </a:r>
            <a:endParaRPr sz="14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Key messages:</a:t>
            </a:r>
            <a:endParaRPr sz="14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Agency helps individuals feel capable, valued, and hopeful.</a:t>
            </a:r>
            <a:endParaRPr sz="14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Encourage examples from classroom practice.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200"/>
              <a:t>Optional - SMH-ON </a:t>
            </a:r>
            <a:r>
              <a:rPr lang="en" sz="1200" u="sng">
                <a:solidFill>
                  <a:schemeClr val="hlink"/>
                </a:solidFill>
                <a:hlinkClick r:id="rId2"/>
              </a:rPr>
              <a:t>Actions of a Caring Adult in Student Engagement Initiatives Related to Mental Health</a:t>
            </a:r>
            <a:endParaRPr sz="1200"/>
          </a:p>
          <a:p>
            <a:pPr indent="0" lvl="0" marL="0" rtl="0" algn="l">
              <a:spcBef>
                <a:spcPts val="0"/>
              </a:spcBef>
              <a:spcAft>
                <a:spcPts val="0"/>
              </a:spcAft>
              <a:buNone/>
            </a:pPr>
            <a:r>
              <a:t/>
            </a: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d0a777491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d0a777491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sz="1200">
                <a:solidFill>
                  <a:schemeClr val="dk1"/>
                </a:solidFill>
              </a:rPr>
              <a:t>FACILITATOR GUIDE</a:t>
            </a:r>
            <a:endParaRPr sz="14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Suggested timing: 10 minutes</a:t>
            </a:r>
            <a:endParaRPr sz="14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Key messages:</a:t>
            </a:r>
            <a:endParaRPr sz="1400">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Reflection is key to professional growth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Change in practice is the goal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Holistic approach to addressing student needs and enhancing wellbeing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Consider popping out thoughts regarding the one area people would like to learn more about</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dc9256f06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dc9256f06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FACILITATOR GUIDE</a:t>
            </a:r>
            <a:endParaRPr sz="14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Suggested timing: 10 minutes</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Key messages: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Educators must care for their own well-being to effectively support students and families.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rgbClr val="232323"/>
                </a:solidFill>
              </a:rPr>
              <a:t>When we treat ourselves with compassion it allows us to be accepting of ourselves, set reasonable expectations, and give ourselves permission to focus on what we need.</a:t>
            </a:r>
            <a:endParaRPr sz="1200">
              <a:solidFill>
                <a:srgbClr val="232323"/>
              </a:solidFill>
            </a:endParaRPr>
          </a:p>
          <a:p>
            <a:pPr indent="-304800" lvl="0" marL="457200" rtl="0" algn="l">
              <a:lnSpc>
                <a:spcPct val="115000"/>
              </a:lnSpc>
              <a:spcBef>
                <a:spcPts val="0"/>
              </a:spcBef>
              <a:spcAft>
                <a:spcPts val="0"/>
              </a:spcAft>
              <a:buClr>
                <a:schemeClr val="dk1"/>
              </a:buClr>
              <a:buSzPts val="1200"/>
              <a:buChar char="●"/>
            </a:pPr>
            <a:r>
              <a:rPr lang="en" sz="1200">
                <a:solidFill>
                  <a:srgbClr val="232323"/>
                </a:solidFill>
              </a:rPr>
              <a:t>Understanding ourselves is being attuned to our feelings, and the connections between our feelings, thoughts and our actions. Self-awareness allows us to better understand our expectations, boundaries, and our needs; reminding us when we need to slow down.</a:t>
            </a:r>
            <a:endParaRPr sz="1200">
              <a:solidFill>
                <a:srgbClr val="232323"/>
              </a:solidFill>
            </a:endParaRPr>
          </a:p>
          <a:p>
            <a:pPr indent="0" lvl="0" marL="0" rtl="0" algn="l">
              <a:spcBef>
                <a:spcPts val="0"/>
              </a:spcBef>
              <a:spcAft>
                <a:spcPts val="0"/>
              </a:spcAft>
              <a:buNone/>
            </a:pPr>
            <a:r>
              <a:t/>
            </a:r>
            <a:endParaRPr sz="1200">
              <a:solidFill>
                <a:schemeClr val="dk1"/>
              </a:solidFill>
            </a:endParaRPr>
          </a:p>
          <a:p>
            <a:pPr indent="0" lvl="0" marL="0" rtl="0" algn="l">
              <a:lnSpc>
                <a:spcPct val="115000"/>
              </a:lnSpc>
              <a:spcBef>
                <a:spcPts val="0"/>
              </a:spcBef>
              <a:spcAft>
                <a:spcPts val="1200"/>
              </a:spcAft>
              <a:buClr>
                <a:schemeClr val="dk1"/>
              </a:buClr>
              <a:buSzPts val="1100"/>
              <a:buFont typeface="Arial"/>
              <a:buNone/>
            </a:pPr>
            <a:r>
              <a:rPr lang="en" sz="1200">
                <a:solidFill>
                  <a:schemeClr val="dk1"/>
                </a:solidFill>
              </a:rPr>
              <a:t>SMH-ON </a:t>
            </a:r>
            <a:r>
              <a:rPr lang="en" sz="1200" u="sng">
                <a:solidFill>
                  <a:schemeClr val="hlink"/>
                </a:solidFill>
                <a:hlinkClick r:id="rId2"/>
              </a:rPr>
              <a:t>Take Care of Yourself</a:t>
            </a:r>
            <a:endParaRPr sz="5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d0a777491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d0a777491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d0a7774910_2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d0a7774910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sz="1200">
                <a:solidFill>
                  <a:schemeClr val="dk1"/>
                </a:solidFill>
              </a:rPr>
              <a:t>FACILITATOR GUIDE</a:t>
            </a:r>
            <a:endParaRPr sz="1200">
              <a:solidFill>
                <a:schemeClr val="dk1"/>
              </a:solidFill>
            </a:endParaRPr>
          </a:p>
          <a:p>
            <a:pPr indent="0" lvl="0" marL="0" rtl="0" algn="l">
              <a:spcBef>
                <a:spcPts val="0"/>
              </a:spcBef>
              <a:spcAft>
                <a:spcPts val="0"/>
              </a:spcAft>
              <a:buNone/>
            </a:pPr>
            <a:r>
              <a:rPr lang="en" sz="1200">
                <a:solidFill>
                  <a:schemeClr val="dk1"/>
                </a:solidFill>
              </a:rPr>
              <a:t>Suggested timing: 2–3 minutes</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Facilitator tips:</a:t>
            </a:r>
            <a:endParaRPr sz="14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 Briefly explain that the session focuses on strengthening Tier One environments.</a:t>
            </a:r>
            <a:endParaRPr sz="14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 Emphasize that trauma‑sensitive practice benefits all students and staff.</a:t>
            </a:r>
            <a:endParaRPr sz="14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 Invite staff to listen, reflect, and connect ideas to their own classroom practice.</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d3acf03e82_0_0:notes"/>
          <p:cNvSpPr/>
          <p:nvPr>
            <p:ph idx="2" type="sldImg"/>
          </p:nvPr>
        </p:nvSpPr>
        <p:spPr>
          <a:xfrm>
            <a:off x="-500000" y="0"/>
            <a:ext cx="39999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 name="Google Shape;87;g3d3acf03e82_0_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FACILITATOR GUIDE</a:t>
            </a:r>
            <a:endParaRPr sz="1200"/>
          </a:p>
          <a:p>
            <a:pPr indent="0" lvl="0" marL="0" marR="0" rtl="0" algn="l">
              <a:spcBef>
                <a:spcPts val="0"/>
              </a:spcBef>
              <a:spcAft>
                <a:spcPts val="0"/>
              </a:spcAft>
              <a:buNone/>
            </a:pPr>
            <a:r>
              <a:rPr lang="en" sz="1200">
                <a:solidFill>
                  <a:schemeClr val="dk1"/>
                </a:solidFill>
                <a:latin typeface="Arial"/>
                <a:ea typeface="Arial"/>
                <a:cs typeface="Arial"/>
                <a:sym typeface="Arial"/>
              </a:rPr>
              <a:t>Suggested timing: 4–5 minutes</a:t>
            </a:r>
            <a:endParaRPr sz="1200"/>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 sz="1200">
                <a:solidFill>
                  <a:schemeClr val="dk1"/>
                </a:solidFill>
                <a:latin typeface="Arial"/>
                <a:ea typeface="Arial"/>
                <a:cs typeface="Arial"/>
                <a:sym typeface="Arial"/>
              </a:rPr>
              <a:t>Key message:</a:t>
            </a:r>
            <a:endParaRPr sz="1200"/>
          </a:p>
          <a:p>
            <a:pPr indent="-304800" lvl="0" marL="457200" marR="0" rtl="0" algn="l">
              <a:lnSpc>
                <a:spcPct val="100000"/>
              </a:lnSpc>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Trauma may influence how students respond to stress, relationships, and learning environments.</a:t>
            </a:r>
            <a:endParaRPr sz="1200">
              <a:solidFill>
                <a:schemeClr val="dk1"/>
              </a:solidFill>
              <a:latin typeface="Arial"/>
              <a:ea typeface="Arial"/>
              <a:cs typeface="Arial"/>
              <a:sym typeface="Arial"/>
            </a:endParaRPr>
          </a:p>
          <a:p>
            <a:pPr indent="-304800" lvl="0" marL="457200" rtl="0" algn="l">
              <a:lnSpc>
                <a:spcPct val="100000"/>
              </a:lnSpc>
              <a:spcBef>
                <a:spcPts val="0"/>
              </a:spcBef>
              <a:spcAft>
                <a:spcPts val="0"/>
              </a:spcAft>
              <a:buClr>
                <a:schemeClr val="dk1"/>
              </a:buClr>
              <a:buSzPts val="1200"/>
              <a:buChar char="●"/>
            </a:pPr>
            <a:r>
              <a:rPr lang="en" sz="1200">
                <a:solidFill>
                  <a:schemeClr val="dk1"/>
                </a:solidFill>
              </a:rPr>
              <a:t>Trauma is the lasting emotional response to distressing events</a:t>
            </a:r>
            <a:endParaRPr sz="1200">
              <a:solidFill>
                <a:srgbClr val="595959"/>
              </a:solidFill>
            </a:endParaRPr>
          </a:p>
          <a:p>
            <a:pPr indent="-304800" lvl="0" marL="457200" rtl="0" algn="l">
              <a:lnSpc>
                <a:spcPct val="100000"/>
              </a:lnSpc>
              <a:spcBef>
                <a:spcPts val="0"/>
              </a:spcBef>
              <a:spcAft>
                <a:spcPts val="0"/>
              </a:spcAft>
              <a:buClr>
                <a:schemeClr val="dk1"/>
              </a:buClr>
              <a:buSzPts val="1200"/>
              <a:buChar char="●"/>
            </a:pPr>
            <a:r>
              <a:rPr lang="en" sz="1200">
                <a:solidFill>
                  <a:schemeClr val="dk1"/>
                </a:solidFill>
              </a:rPr>
              <a:t>It can affect safety, identity, emotional regulation, and relationships</a:t>
            </a:r>
            <a:endParaRPr sz="1200">
              <a:solidFill>
                <a:srgbClr val="595959"/>
              </a:solidFill>
            </a:endParaRPr>
          </a:p>
          <a:p>
            <a:pPr indent="-304800" lvl="0" marL="457200" rtl="0" algn="l">
              <a:lnSpc>
                <a:spcPct val="100000"/>
              </a:lnSpc>
              <a:spcBef>
                <a:spcPts val="0"/>
              </a:spcBef>
              <a:spcAft>
                <a:spcPts val="0"/>
              </a:spcAft>
              <a:buClr>
                <a:schemeClr val="dk1"/>
              </a:buClr>
              <a:buSzPts val="1200"/>
              <a:buChar char="●"/>
            </a:pPr>
            <a:r>
              <a:rPr lang="en" sz="1200">
                <a:solidFill>
                  <a:schemeClr val="dk1"/>
                </a:solidFill>
              </a:rPr>
              <a:t>Impacts may appear in behaviour, learning, and social interactions</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 sz="1200">
                <a:solidFill>
                  <a:schemeClr val="dk1"/>
                </a:solidFill>
              </a:rPr>
              <a:t>Any member of the school learning community including staff can be affected by vicarious trauma making self care practices essential</a:t>
            </a:r>
            <a:endParaRPr sz="1200">
              <a:solidFill>
                <a:schemeClr val="dk1"/>
              </a:solidFill>
            </a:endParaRPr>
          </a:p>
          <a:p>
            <a:pPr indent="0" lvl="0" marL="0" marR="0" rtl="0" algn="l">
              <a:spcBef>
                <a:spcPts val="0"/>
              </a:spcBef>
              <a:spcAft>
                <a:spcPts val="0"/>
              </a:spcAft>
              <a:buNone/>
            </a:pPr>
            <a:r>
              <a:t/>
            </a:r>
            <a:endParaRPr sz="1200"/>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 sz="1200">
                <a:solidFill>
                  <a:schemeClr val="dk1"/>
                </a:solidFill>
                <a:latin typeface="Arial"/>
                <a:ea typeface="Arial"/>
                <a:cs typeface="Arial"/>
                <a:sym typeface="Arial"/>
              </a:rPr>
              <a:t>Facilitator tip:</a:t>
            </a:r>
            <a:endParaRPr sz="1200"/>
          </a:p>
          <a:p>
            <a:pPr indent="0" lvl="0" marL="0" marR="0" rtl="0" algn="l">
              <a:spcBef>
                <a:spcPts val="0"/>
              </a:spcBef>
              <a:spcAft>
                <a:spcPts val="0"/>
              </a:spcAft>
              <a:buNone/>
            </a:pPr>
            <a:r>
              <a:rPr lang="en" sz="1200">
                <a:solidFill>
                  <a:schemeClr val="dk1"/>
                </a:solidFill>
                <a:latin typeface="Arial"/>
                <a:ea typeface="Arial"/>
                <a:cs typeface="Arial"/>
                <a:sym typeface="Arial"/>
              </a:rPr>
              <a:t>Encourage staff to focus on understanding behaviour as communication rather than labeling behaviour.</a:t>
            </a:r>
            <a:endParaRPr/>
          </a:p>
        </p:txBody>
      </p:sp>
      <p:sp>
        <p:nvSpPr>
          <p:cNvPr id="88" name="Google Shape;88;g3d3acf03e82_0_0: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d0a777491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d0a777491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sz="1200">
                <a:solidFill>
                  <a:schemeClr val="dk1"/>
                </a:solidFill>
              </a:rPr>
              <a:t>FACILITATOR GUIDE</a:t>
            </a:r>
            <a:endParaRPr sz="14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Suggested timing: 2-3 minutes</a:t>
            </a:r>
            <a:endParaRPr sz="14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Key message:</a:t>
            </a:r>
            <a:endParaRPr sz="14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Trauma may influence how students respond to stress, relationships, and learning environments.</a:t>
            </a:r>
            <a:endParaRPr sz="14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Facilitator tip:</a:t>
            </a:r>
            <a:endParaRPr sz="14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Encourage staff to focus on understanding behaviour as communication rather than labeling behaviour.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d3acf03e82_0_87:notes"/>
          <p:cNvSpPr/>
          <p:nvPr>
            <p:ph idx="2" type="sldImg"/>
          </p:nvPr>
        </p:nvSpPr>
        <p:spPr>
          <a:xfrm>
            <a:off x="-500000" y="0"/>
            <a:ext cx="39999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 name="Google Shape;103;g3d3acf03e82_0_8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FACILITATOR GUIDE</a:t>
            </a:r>
            <a:endParaRPr/>
          </a:p>
          <a:p>
            <a:pPr indent="0" lvl="0" marL="0" marR="0" rtl="0" algn="l">
              <a:spcBef>
                <a:spcPts val="0"/>
              </a:spcBef>
              <a:spcAft>
                <a:spcPts val="0"/>
              </a:spcAft>
              <a:buNone/>
            </a:pPr>
            <a:r>
              <a:rPr lang="en" sz="1200">
                <a:solidFill>
                  <a:schemeClr val="dk1"/>
                </a:solidFill>
                <a:latin typeface="Arial"/>
                <a:ea typeface="Arial"/>
                <a:cs typeface="Arial"/>
                <a:sym typeface="Arial"/>
              </a:rPr>
              <a:t>Suggested timing: 3–4 minutes</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 sz="1200">
                <a:solidFill>
                  <a:schemeClr val="dk1"/>
                </a:solidFill>
                <a:latin typeface="Arial"/>
                <a:ea typeface="Arial"/>
                <a:cs typeface="Arial"/>
                <a:sym typeface="Arial"/>
              </a:rPr>
              <a:t>Key message:</a:t>
            </a:r>
            <a:endParaRPr/>
          </a:p>
          <a:p>
            <a:pPr indent="-304800" lvl="0" marL="457200" marR="0" rtl="0" algn="l">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Conditions for learning include emotional safety and connection.</a:t>
            </a:r>
            <a:endParaRPr sz="1200">
              <a:solidFill>
                <a:schemeClr val="dk1"/>
              </a:solidFill>
            </a:endParaRPr>
          </a:p>
          <a:p>
            <a:pPr indent="-304800" lvl="0" marL="457200" marR="0" rtl="0" algn="l">
              <a:spcBef>
                <a:spcPts val="0"/>
              </a:spcBef>
              <a:spcAft>
                <a:spcPts val="0"/>
              </a:spcAft>
              <a:buClr>
                <a:schemeClr val="dk1"/>
              </a:buClr>
              <a:buSzPts val="1200"/>
              <a:buFont typeface="Arial"/>
              <a:buChar char="●"/>
            </a:pPr>
            <a:r>
              <a:rPr lang="en" sz="1200">
                <a:solidFill>
                  <a:schemeClr val="dk1"/>
                </a:solidFill>
              </a:rPr>
              <a:t>Educators don’t always need to know a student’s trauma story in order to be in a position to help</a:t>
            </a:r>
            <a:endParaRPr sz="1200">
              <a:solidFill>
                <a:schemeClr val="dk1"/>
              </a:solidFil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 sz="1200">
                <a:solidFill>
                  <a:schemeClr val="dk1"/>
                </a:solidFill>
                <a:latin typeface="Arial"/>
                <a:ea typeface="Arial"/>
                <a:cs typeface="Arial"/>
                <a:sym typeface="Arial"/>
              </a:rPr>
              <a:t>Discussion prompt as</a:t>
            </a:r>
            <a:r>
              <a:rPr lang="en" sz="1200">
                <a:solidFill>
                  <a:schemeClr val="dk1"/>
                </a:solidFill>
              </a:rPr>
              <a:t> a whole group</a:t>
            </a:r>
            <a:r>
              <a:rPr lang="en" sz="1200">
                <a:solidFill>
                  <a:schemeClr val="dk1"/>
                </a:solidFill>
                <a:latin typeface="Arial"/>
                <a:ea typeface="Arial"/>
                <a:cs typeface="Arial"/>
                <a:sym typeface="Arial"/>
              </a:rPr>
              <a:t>:</a:t>
            </a:r>
            <a:endParaRPr/>
          </a:p>
          <a:p>
            <a:pPr indent="0" lvl="0" marL="0" marR="0" rtl="0" algn="l">
              <a:spcBef>
                <a:spcPts val="0"/>
              </a:spcBef>
              <a:spcAft>
                <a:spcPts val="0"/>
              </a:spcAft>
              <a:buNone/>
            </a:pPr>
            <a:r>
              <a:rPr lang="en" sz="1200">
                <a:solidFill>
                  <a:schemeClr val="dk1"/>
                </a:solidFill>
                <a:latin typeface="Arial"/>
                <a:ea typeface="Arial"/>
                <a:cs typeface="Arial"/>
                <a:sym typeface="Arial"/>
              </a:rPr>
              <a:t>• Think about a time when a student seemed more successful after feeling understood or supported.</a:t>
            </a:r>
            <a:endParaRPr/>
          </a:p>
        </p:txBody>
      </p:sp>
      <p:sp>
        <p:nvSpPr>
          <p:cNvPr id="104" name="Google Shape;104;g3d3acf03e82_0_87: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da580a796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da580a796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sz="1200">
                <a:solidFill>
                  <a:schemeClr val="dk1"/>
                </a:solidFill>
              </a:rPr>
              <a:t>FACILITATOR GUIDE</a:t>
            </a:r>
            <a:endParaRPr sz="1200">
              <a:solidFill>
                <a:schemeClr val="dk1"/>
              </a:solidFill>
            </a:endParaRPr>
          </a:p>
          <a:p>
            <a:pPr indent="0" lvl="0" marL="0" rtl="0" algn="l">
              <a:spcBef>
                <a:spcPts val="0"/>
              </a:spcBef>
              <a:spcAft>
                <a:spcPts val="0"/>
              </a:spcAft>
              <a:buNone/>
            </a:pPr>
            <a:r>
              <a:rPr lang="en" sz="1200">
                <a:solidFill>
                  <a:schemeClr val="dk1"/>
                </a:solidFill>
              </a:rPr>
              <a:t>Suggested timing: 2-3 minutes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Key messages:</a:t>
            </a:r>
            <a:endParaRPr sz="1200">
              <a:solidFill>
                <a:schemeClr val="dk1"/>
              </a:solidFill>
            </a:endParaRPr>
          </a:p>
          <a:p>
            <a:pPr indent="-304800" lvl="0" marL="457200" rtl="0" algn="l">
              <a:lnSpc>
                <a:spcPct val="100000"/>
              </a:lnSpc>
              <a:spcBef>
                <a:spcPts val="0"/>
              </a:spcBef>
              <a:spcAft>
                <a:spcPts val="0"/>
              </a:spcAft>
              <a:buClr>
                <a:srgbClr val="2F2F2F"/>
              </a:buClr>
              <a:buSzPts val="1200"/>
              <a:buChar char="●"/>
            </a:pPr>
            <a:r>
              <a:rPr lang="en" sz="1200">
                <a:solidFill>
                  <a:srgbClr val="2F2F2F"/>
                </a:solidFill>
              </a:rPr>
              <a:t>Across the globe, a multi-tiered system of support approach is seen as foundational for school mental health service delivery. This structure helps to establish priorities, clarify roles, and ensure service coordination and quality within a complex and evolving field. Broadly, it includes a continuum of services: mental health promotion, early identification, prevention and early intervention, and service pathways / clinical support for more intensive mental health needs.</a:t>
            </a:r>
            <a:endParaRPr sz="1200">
              <a:solidFill>
                <a:srgbClr val="0A0A0A"/>
              </a:solidFill>
              <a:highlight>
                <a:srgbClr val="FFFFFF"/>
              </a:highlight>
            </a:endParaRPr>
          </a:p>
          <a:p>
            <a:pPr indent="-304800" lvl="0" marL="457200" rtl="0" algn="l">
              <a:lnSpc>
                <a:spcPct val="100000"/>
              </a:lnSpc>
              <a:spcBef>
                <a:spcPts val="0"/>
              </a:spcBef>
              <a:spcAft>
                <a:spcPts val="0"/>
              </a:spcAft>
              <a:buClr>
                <a:srgbClr val="0A0A0A"/>
              </a:buClr>
              <a:buSzPts val="1200"/>
              <a:buChar char="●"/>
            </a:pPr>
            <a:r>
              <a:rPr lang="en" sz="1200">
                <a:solidFill>
                  <a:srgbClr val="0A0A0A"/>
                </a:solidFill>
              </a:rPr>
              <a:t>SMH-ON’s Mental Health Promotion (Tier 1): Focuses on creating mentally healthy classrooms and schools for all students.</a:t>
            </a:r>
            <a:endParaRPr sz="1200">
              <a:solidFill>
                <a:srgbClr val="0A0A0A"/>
              </a:solidFill>
            </a:endParaRPr>
          </a:p>
          <a:p>
            <a:pPr indent="-304800" lvl="1" marL="914400" rtl="0" algn="l">
              <a:lnSpc>
                <a:spcPct val="107916"/>
              </a:lnSpc>
              <a:spcBef>
                <a:spcPts val="0"/>
              </a:spcBef>
              <a:spcAft>
                <a:spcPts val="0"/>
              </a:spcAft>
              <a:buClr>
                <a:srgbClr val="0A0A0A"/>
              </a:buClr>
              <a:buSzPts val="1200"/>
              <a:buAutoNum type="alphaLcPeriod"/>
            </a:pPr>
            <a:r>
              <a:rPr lang="en" sz="1200">
                <a:solidFill>
                  <a:schemeClr val="dk1"/>
                </a:solidFill>
                <a:latin typeface="Roboto"/>
                <a:ea typeface="Roboto"/>
                <a:cs typeface="Roboto"/>
                <a:sym typeface="Roboto"/>
              </a:rPr>
              <a:t>educators</a:t>
            </a:r>
            <a:r>
              <a:rPr lang="en" sz="1200">
                <a:solidFill>
                  <a:schemeClr val="dk1"/>
                </a:solidFill>
                <a:latin typeface="Roboto"/>
                <a:ea typeface="Roboto"/>
                <a:cs typeface="Roboto"/>
                <a:sym typeface="Roboto"/>
              </a:rPr>
              <a:t> do not need to know individuals' trauma experiences to be supportive and emphasize Tier One trauma-sensitive strategies.</a:t>
            </a:r>
            <a:endParaRPr sz="1200">
              <a:solidFill>
                <a:srgbClr val="0A0A0A"/>
              </a:solidFill>
            </a:endParaRPr>
          </a:p>
          <a:p>
            <a:pPr indent="-304800" lvl="0" marL="457200" rtl="0" algn="l">
              <a:lnSpc>
                <a:spcPct val="100000"/>
              </a:lnSpc>
              <a:spcBef>
                <a:spcPts val="0"/>
              </a:spcBef>
              <a:spcAft>
                <a:spcPts val="0"/>
              </a:spcAft>
              <a:buClr>
                <a:srgbClr val="0A0A0A"/>
              </a:buClr>
              <a:buSzPts val="1200"/>
              <a:buChar char="●"/>
            </a:pPr>
            <a:r>
              <a:rPr lang="en" sz="1200">
                <a:solidFill>
                  <a:srgbClr val="0A0A0A"/>
                </a:solidFill>
              </a:rPr>
              <a:t>Prevention and Early Intervention (Tier 2): Provides targeted supports for some students who may be at risk or showing early signs of mental health concerns.</a:t>
            </a:r>
            <a:endParaRPr sz="1200">
              <a:solidFill>
                <a:srgbClr val="0A0A0A"/>
              </a:solidFill>
            </a:endParaRPr>
          </a:p>
          <a:p>
            <a:pPr indent="-304800" lvl="0" marL="457200" rtl="0" algn="l">
              <a:lnSpc>
                <a:spcPct val="100000"/>
              </a:lnSpc>
              <a:spcBef>
                <a:spcPts val="0"/>
              </a:spcBef>
              <a:spcAft>
                <a:spcPts val="0"/>
              </a:spcAft>
              <a:buClr>
                <a:srgbClr val="0A0A0A"/>
              </a:buClr>
              <a:buSzPts val="1200"/>
              <a:buChar char="●"/>
            </a:pPr>
            <a:r>
              <a:rPr lang="en" sz="1200">
                <a:solidFill>
                  <a:srgbClr val="0A0A0A"/>
                </a:solidFill>
              </a:rPr>
              <a:t>Intervention and Treatment (Tier 3): Offers intensive, specialized support for the few students who need it, often in collaboration with community partners.</a:t>
            </a:r>
            <a:endParaRPr sz="1200">
              <a:solidFill>
                <a:srgbClr val="0A0A0A"/>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Trauma Sensitive work also happens at the Tier 2 and 3 level but today we are addressing it at a Tier 1 level</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Recall </a:t>
            </a:r>
            <a:r>
              <a:rPr lang="en" sz="1200" u="sng">
                <a:solidFill>
                  <a:schemeClr val="hlink"/>
                </a:solidFill>
                <a:hlinkClick r:id="rId2"/>
              </a:rPr>
              <a:t>SMH-ON’s AIM Model</a:t>
            </a:r>
            <a:r>
              <a:rPr lang="en" sz="1200">
                <a:solidFill>
                  <a:schemeClr val="dk1"/>
                </a:solidFill>
              </a:rPr>
              <a:t> (QR code above) </a:t>
            </a:r>
            <a:endParaRPr sz="1200">
              <a:solidFill>
                <a:schemeClr val="dk1"/>
              </a:solidFill>
            </a:endParaRPr>
          </a:p>
          <a:p>
            <a:pPr indent="0" lvl="0" marL="0" rtl="0" algn="l">
              <a:spcBef>
                <a:spcPts val="0"/>
              </a:spcBef>
              <a:spcAft>
                <a:spcPts val="0"/>
              </a:spcAft>
              <a:buNone/>
            </a:pPr>
            <a:r>
              <a:rPr lang="en" sz="1200">
                <a:solidFill>
                  <a:schemeClr val="dk1"/>
                </a:solidFill>
              </a:rPr>
              <a:t>Highlight that this is something we already do every day - it isn’t new.  </a:t>
            </a:r>
            <a:endParaRPr sz="12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d0a7774910_2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d0a7774910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sz="1200">
                <a:solidFill>
                  <a:schemeClr val="dk1"/>
                </a:solidFill>
              </a:rPr>
              <a:t>FACILITATOR GUIDE</a:t>
            </a:r>
            <a:endParaRPr sz="14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Suggested timing: 3–4 minutes</a:t>
            </a:r>
            <a:endParaRPr sz="14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Key message:</a:t>
            </a:r>
            <a:endParaRPr sz="14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Staff are not expected to be therapists. Their role is to create supportive environments.</a:t>
            </a:r>
            <a:endParaRPr sz="14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Discussion prompt as a whole group:</a:t>
            </a:r>
            <a:endParaRPr sz="14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 What are examples of Tier One practices that promote belonging in our school?</a:t>
            </a:r>
            <a:endParaRPr sz="14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200"/>
              <a:t>Optional: Other tier one level supports to remind staff about : </a:t>
            </a:r>
            <a:r>
              <a:rPr lang="en" sz="1200" u="sng">
                <a:solidFill>
                  <a:schemeClr val="hlink"/>
                </a:solidFill>
                <a:hlinkClick r:id="rId2"/>
              </a:rPr>
              <a:t>https://smho-smso.ca/wp-content/uploads/2020/08/Tip-sheet-positive-mental-health.pdf</a:t>
            </a:r>
            <a:endParaRPr sz="1200"/>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d92ca8e60f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d92ca8e60f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sz="1200">
                <a:solidFill>
                  <a:schemeClr val="dk1"/>
                </a:solidFill>
              </a:rPr>
              <a:t>FACILITATOR GUIDE</a:t>
            </a:r>
            <a:endParaRPr sz="14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Suggested timing: 3–4 minutes</a:t>
            </a:r>
            <a:endParaRPr sz="14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Key message:</a:t>
            </a:r>
            <a:endParaRPr sz="14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Staff are not expected to be therapists. Their role is to create supportive environments.</a:t>
            </a:r>
            <a:endParaRPr sz="14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Discussion prompt as a whole group:</a:t>
            </a:r>
            <a:endParaRPr sz="14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 What are examples of Tier One practices that promote belonging in our school?</a:t>
            </a:r>
            <a:endParaRPr sz="14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200"/>
              <a:t>Optional: Other tier one level supports to remind staff about : </a:t>
            </a:r>
            <a:r>
              <a:rPr lang="en" sz="1200" u="sng">
                <a:solidFill>
                  <a:schemeClr val="hlink"/>
                </a:solidFill>
                <a:hlinkClick r:id="rId2"/>
              </a:rPr>
              <a:t>https://smho-smso.ca/wp-content/uploads/2020/08/Tip-sheet-positive-mental-health.pdf</a:t>
            </a:r>
            <a:endParaRPr sz="1200"/>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d0a777491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d0a777491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sz="1200">
                <a:solidFill>
                  <a:schemeClr val="dk1"/>
                </a:solidFill>
              </a:rPr>
              <a:t>FACILITATOR GUIDE</a:t>
            </a:r>
            <a:endParaRPr sz="14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Suggested timing per question: 5-7 minutes</a:t>
            </a:r>
            <a:endParaRPr sz="14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Key messages:</a:t>
            </a:r>
            <a:endParaRPr sz="14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Identity‑affirming practice recognizes how identity and lived experiences influence belonging and opportunity.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Encourage staff to think about classroom practices, curriculum choices, and school culture.</a:t>
            </a:r>
            <a:endParaRPr sz="1400">
              <a:solidFill>
                <a:schemeClr val="dk1"/>
              </a:solidFill>
            </a:endParaRPr>
          </a:p>
          <a:p>
            <a:pPr indent="0" lvl="0" marL="0" rtl="0" algn="l">
              <a:spcBef>
                <a:spcPts val="0"/>
              </a:spcBef>
              <a:spcAft>
                <a:spcPts val="0"/>
              </a:spcAft>
              <a:buNone/>
            </a:pPr>
            <a:r>
              <a:rPr lang="en" sz="1200"/>
              <a:t> </a:t>
            </a:r>
            <a:endParaRPr sz="1200"/>
          </a:p>
          <a:p>
            <a:pPr indent="0" lvl="0" marL="0" rtl="0" algn="l">
              <a:spcBef>
                <a:spcPts val="0"/>
              </a:spcBef>
              <a:spcAft>
                <a:spcPts val="0"/>
              </a:spcAft>
              <a:buNone/>
            </a:pPr>
            <a:r>
              <a:rPr lang="en" sz="1200"/>
              <a:t>Optional: </a:t>
            </a:r>
            <a:r>
              <a:rPr lang="en" sz="1200" u="sng">
                <a:solidFill>
                  <a:schemeClr val="hlink"/>
                </a:solidFill>
                <a:hlinkClick r:id="rId2"/>
              </a:rPr>
              <a:t>SMH-ON • Cultural Humility Self-Reflection Tool for School Staff</a:t>
            </a:r>
            <a:endParaRPr sz="1200"/>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Roboto"/>
              <a:ea typeface="Roboto"/>
              <a:cs typeface="Roboto"/>
              <a:sym typeface="Roboto"/>
            </a:endParaRPr>
          </a:p>
          <a:p>
            <a:pPr indent="0" lvl="0" marL="0" rtl="0" algn="l">
              <a:lnSpc>
                <a:spcPct val="107916"/>
              </a:lnSpc>
              <a:spcBef>
                <a:spcPts val="0"/>
              </a:spcBef>
              <a:spcAft>
                <a:spcPts val="0"/>
              </a:spcAft>
              <a:buNone/>
            </a:pPr>
            <a:r>
              <a:rPr lang="en" sz="1200">
                <a:solidFill>
                  <a:schemeClr val="dk1"/>
                </a:solidFill>
                <a:latin typeface="Roboto"/>
                <a:ea typeface="Roboto"/>
                <a:cs typeface="Roboto"/>
                <a:sym typeface="Roboto"/>
              </a:rPr>
              <a:t>School Mental Health Ontario’s </a:t>
            </a:r>
            <a:r>
              <a:rPr lang="en" sz="1200" u="sng">
                <a:solidFill>
                  <a:srgbClr val="1155CC"/>
                </a:solidFill>
                <a:latin typeface="Roboto"/>
                <a:ea typeface="Roboto"/>
                <a:cs typeface="Roboto"/>
                <a:sym typeface="Roboto"/>
                <a:hlinkClick r:id="rId3">
                  <a:extLst>
                    <a:ext uri="{A12FA001-AC4F-418D-AE19-62706E023703}">
                      <ahyp:hlinkClr val="tx"/>
                    </a:ext>
                  </a:extLst>
                </a:hlinkClick>
              </a:rPr>
              <a:t>Identity-affirming frame</a:t>
            </a:r>
            <a:r>
              <a:rPr lang="en" sz="1200">
                <a:solidFill>
                  <a:schemeClr val="dk1"/>
                </a:solidFill>
                <a:latin typeface="Roboto"/>
                <a:ea typeface="Roboto"/>
                <a:cs typeface="Roboto"/>
                <a:sym typeface="Roboto"/>
              </a:rPr>
              <a:t> </a:t>
            </a:r>
            <a:endParaRPr sz="1200">
              <a:solidFill>
                <a:schemeClr val="dk1"/>
              </a:solidFill>
              <a:latin typeface="Roboto"/>
              <a:ea typeface="Roboto"/>
              <a:cs typeface="Roboto"/>
              <a:sym typeface="Roboto"/>
            </a:endParaRPr>
          </a:p>
          <a:p>
            <a:pPr indent="0" lvl="0" marL="0" rtl="0" algn="l">
              <a:spcBef>
                <a:spcPts val="800"/>
              </a:spcBef>
              <a:spcAft>
                <a:spcPts val="0"/>
              </a:spcAft>
              <a:buNone/>
            </a:pPr>
            <a:r>
              <a:t/>
            </a:r>
            <a:endParaRPr sz="1200"/>
          </a:p>
          <a:p>
            <a:pPr indent="0" lvl="0" marL="0" rtl="0" algn="l">
              <a:spcBef>
                <a:spcPts val="0"/>
              </a:spcBef>
              <a:spcAft>
                <a:spcPts val="0"/>
              </a:spcAft>
              <a:buNone/>
            </a:pPr>
            <a:r>
              <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title="SMHO_OPC_background_1.png"/>
          <p:cNvPicPr preferRelativeResize="0"/>
          <p:nvPr/>
        </p:nvPicPr>
        <p:blipFill>
          <a:blip r:embed="rId2">
            <a:alphaModFix/>
          </a:blip>
          <a:stretch>
            <a:fillRect/>
          </a:stretch>
        </p:blipFill>
        <p:spPr>
          <a:xfrm>
            <a:off x="0" y="0"/>
            <a:ext cx="9144001" cy="3722850"/>
          </a:xfrm>
          <a:prstGeom prst="rect">
            <a:avLst/>
          </a:prstGeom>
          <a:noFill/>
          <a:ln>
            <a:noFill/>
          </a:ln>
        </p:spPr>
      </p:pic>
      <p:sp>
        <p:nvSpPr>
          <p:cNvPr id="11" name="Google Shape;11;p2"/>
          <p:cNvSpPr txBox="1"/>
          <p:nvPr>
            <p:ph type="ctrTitle"/>
          </p:nvPr>
        </p:nvSpPr>
        <p:spPr>
          <a:xfrm>
            <a:off x="1095951" y="744575"/>
            <a:ext cx="7736400" cy="20526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5000"/>
              <a:buNone/>
              <a:defRPr b="1" sz="50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1238175" y="2834125"/>
            <a:ext cx="7594200" cy="792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600"/>
              <a:buNone/>
              <a:defRPr sz="2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9" name="Google Shape;59;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0" name="Google Shape;60;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61" name="Google Shape;61;p11" title="Screenshot 2026-04-13 at 10.54.28 AM.png"/>
          <p:cNvPicPr preferRelativeResize="0"/>
          <p:nvPr/>
        </p:nvPicPr>
        <p:blipFill>
          <a:blip r:embed="rId2">
            <a:alphaModFix/>
          </a:blip>
          <a:stretch>
            <a:fillRect/>
          </a:stretch>
        </p:blipFill>
        <p:spPr>
          <a:xfrm>
            <a:off x="6243755" y="102350"/>
            <a:ext cx="2464370" cy="3532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64" name="Google Shape;64;p12" title="Screenshot 2026-04-13 at 10.54.28 AM.png"/>
          <p:cNvPicPr preferRelativeResize="0"/>
          <p:nvPr/>
        </p:nvPicPr>
        <p:blipFill>
          <a:blip r:embed="rId2">
            <a:alphaModFix/>
          </a:blip>
          <a:stretch>
            <a:fillRect/>
          </a:stretch>
        </p:blipFill>
        <p:spPr>
          <a:xfrm>
            <a:off x="6243755" y="4703625"/>
            <a:ext cx="2464370" cy="3532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5" name="Shape 65"/>
        <p:cNvGrpSpPr/>
        <p:nvPr/>
      </p:nvGrpSpPr>
      <p:grpSpPr>
        <a:xfrm>
          <a:off x="0" y="0"/>
          <a:ext cx="0" cy="0"/>
          <a:chOff x="0" y="0"/>
          <a:chExt cx="0" cy="0"/>
        </a:xfrm>
      </p:grpSpPr>
      <p:pic>
        <p:nvPicPr>
          <p:cNvPr id="66" name="Google Shape;66;p13" title="SMHO_OPC_background_1.png"/>
          <p:cNvPicPr preferRelativeResize="0"/>
          <p:nvPr/>
        </p:nvPicPr>
        <p:blipFill>
          <a:blip r:embed="rId2">
            <a:alphaModFix/>
          </a:blip>
          <a:stretch>
            <a:fillRect/>
          </a:stretch>
        </p:blipFill>
        <p:spPr>
          <a:xfrm>
            <a:off x="-37650" y="6"/>
            <a:ext cx="9144001" cy="1122388"/>
          </a:xfrm>
          <a:prstGeom prst="rect">
            <a:avLst/>
          </a:prstGeom>
          <a:noFill/>
          <a:ln>
            <a:noFill/>
          </a:ln>
        </p:spPr>
      </p:pic>
      <p:sp>
        <p:nvSpPr>
          <p:cNvPr id="67" name="Google Shape;67;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18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8" name="Google Shape;68;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1200"/>
              </a:spcBef>
              <a:spcAft>
                <a:spcPts val="0"/>
              </a:spcAft>
              <a:buClr>
                <a:schemeClr val="dk1"/>
              </a:buClr>
              <a:buSzPts val="1800"/>
              <a:buChar char="○"/>
              <a:defRPr/>
            </a:lvl2pPr>
            <a:lvl3pPr indent="-342900" lvl="2" marL="1371600" algn="l">
              <a:spcBef>
                <a:spcPts val="1200"/>
              </a:spcBef>
              <a:spcAft>
                <a:spcPts val="0"/>
              </a:spcAft>
              <a:buClr>
                <a:schemeClr val="dk1"/>
              </a:buClr>
              <a:buSzPts val="1800"/>
              <a:buChar char="■"/>
              <a:defRPr/>
            </a:lvl3pPr>
            <a:lvl4pPr indent="-342900" lvl="3" marL="1828800" algn="l">
              <a:spcBef>
                <a:spcPts val="1200"/>
              </a:spcBef>
              <a:spcAft>
                <a:spcPts val="0"/>
              </a:spcAft>
              <a:buClr>
                <a:schemeClr val="dk1"/>
              </a:buClr>
              <a:buSzPts val="1800"/>
              <a:buChar char="●"/>
              <a:defRPr/>
            </a:lvl4pPr>
            <a:lvl5pPr indent="-342900" lvl="4" marL="2286000" algn="l">
              <a:spcBef>
                <a:spcPts val="1200"/>
              </a:spcBef>
              <a:spcAft>
                <a:spcPts val="0"/>
              </a:spcAft>
              <a:buClr>
                <a:schemeClr val="dk1"/>
              </a:buClr>
              <a:buSzPts val="1800"/>
              <a:buChar char="○"/>
              <a:defRPr/>
            </a:lvl5pPr>
            <a:lvl6pPr indent="-342900" lvl="5" marL="2743200" algn="l">
              <a:spcBef>
                <a:spcPts val="1200"/>
              </a:spcBef>
              <a:spcAft>
                <a:spcPts val="0"/>
              </a:spcAft>
              <a:buClr>
                <a:schemeClr val="dk1"/>
              </a:buClr>
              <a:buSzPts val="1800"/>
              <a:buChar char="■"/>
              <a:defRPr/>
            </a:lvl6pPr>
            <a:lvl7pPr indent="-342900" lvl="6" marL="3200400" algn="l">
              <a:spcBef>
                <a:spcPts val="1200"/>
              </a:spcBef>
              <a:spcAft>
                <a:spcPts val="0"/>
              </a:spcAft>
              <a:buClr>
                <a:schemeClr val="dk1"/>
              </a:buClr>
              <a:buSzPts val="1800"/>
              <a:buChar char="●"/>
              <a:defRPr/>
            </a:lvl7pPr>
            <a:lvl8pPr indent="-342900" lvl="7" marL="3657600" algn="l">
              <a:spcBef>
                <a:spcPts val="1200"/>
              </a:spcBef>
              <a:spcAft>
                <a:spcPts val="0"/>
              </a:spcAft>
              <a:buClr>
                <a:schemeClr val="dk1"/>
              </a:buClr>
              <a:buSzPts val="1800"/>
              <a:buChar char="○"/>
              <a:defRPr/>
            </a:lvl8pPr>
            <a:lvl9pPr indent="-342900" lvl="8" marL="4114800" algn="l">
              <a:spcBef>
                <a:spcPts val="1200"/>
              </a:spcBef>
              <a:spcAft>
                <a:spcPts val="1200"/>
              </a:spcAft>
              <a:buClr>
                <a:schemeClr val="dk1"/>
              </a:buClr>
              <a:buSzPts val="1800"/>
              <a:buChar char="■"/>
              <a:defRPr/>
            </a:lvl9pPr>
          </a:lstStyle>
          <a:p/>
        </p:txBody>
      </p:sp>
      <p:sp>
        <p:nvSpPr>
          <p:cNvPr id="69" name="Google Shape;69;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72" name="Google Shape;72;p13" title="Screenshot 2026-04-13 at 10.54.28 AM.png"/>
          <p:cNvPicPr preferRelativeResize="0"/>
          <p:nvPr/>
        </p:nvPicPr>
        <p:blipFill>
          <a:blip r:embed="rId3">
            <a:alphaModFix/>
          </a:blip>
          <a:stretch>
            <a:fillRect/>
          </a:stretch>
        </p:blipFill>
        <p:spPr>
          <a:xfrm>
            <a:off x="6243755" y="4703625"/>
            <a:ext cx="2464370" cy="3532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pic>
        <p:nvPicPr>
          <p:cNvPr id="18" name="Google Shape;18;p4" title="SMHO_OPC_background_1.png"/>
          <p:cNvPicPr preferRelativeResize="0"/>
          <p:nvPr/>
        </p:nvPicPr>
        <p:blipFill>
          <a:blip r:embed="rId2">
            <a:alphaModFix/>
          </a:blip>
          <a:stretch>
            <a:fillRect/>
          </a:stretch>
        </p:blipFill>
        <p:spPr>
          <a:xfrm>
            <a:off x="-37650" y="6"/>
            <a:ext cx="9144001" cy="1122388"/>
          </a:xfrm>
          <a:prstGeom prst="rect">
            <a:avLst/>
          </a:prstGeom>
          <a:noFill/>
          <a:ln>
            <a:noFill/>
          </a:ln>
        </p:spPr>
      </p:pic>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2" name="Google Shape;22;p4" title="Screenshot 2026-04-13 at 10.54.28 AM.png"/>
          <p:cNvPicPr preferRelativeResize="0"/>
          <p:nvPr/>
        </p:nvPicPr>
        <p:blipFill>
          <a:blip r:embed="rId3">
            <a:alphaModFix/>
          </a:blip>
          <a:stretch>
            <a:fillRect/>
          </a:stretch>
        </p:blipFill>
        <p:spPr>
          <a:xfrm>
            <a:off x="6243755" y="4703625"/>
            <a:ext cx="2464370" cy="353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pic>
        <p:nvPicPr>
          <p:cNvPr id="24" name="Google Shape;24;p5" title="SMHO_OPC_background_1.png"/>
          <p:cNvPicPr preferRelativeResize="0"/>
          <p:nvPr/>
        </p:nvPicPr>
        <p:blipFill>
          <a:blip r:embed="rId2">
            <a:alphaModFix/>
          </a:blip>
          <a:stretch>
            <a:fillRect/>
          </a:stretch>
        </p:blipFill>
        <p:spPr>
          <a:xfrm>
            <a:off x="-37650" y="6"/>
            <a:ext cx="9144001" cy="1122388"/>
          </a:xfrm>
          <a:prstGeom prst="rect">
            <a:avLst/>
          </a:prstGeom>
          <a:noFill/>
          <a:ln>
            <a:noFill/>
          </a:ln>
        </p:spPr>
      </p:pic>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9" name="Google Shape;29;p5" title="Screenshot 2026-04-13 at 10.54.28 AM.png"/>
          <p:cNvPicPr preferRelativeResize="0"/>
          <p:nvPr/>
        </p:nvPicPr>
        <p:blipFill>
          <a:blip r:embed="rId3">
            <a:alphaModFix/>
          </a:blip>
          <a:stretch>
            <a:fillRect/>
          </a:stretch>
        </p:blipFill>
        <p:spPr>
          <a:xfrm>
            <a:off x="6243755" y="4703625"/>
            <a:ext cx="2464370" cy="3532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pic>
        <p:nvPicPr>
          <p:cNvPr id="31" name="Google Shape;31;p6" title="SMHO_OPC_background_1.png"/>
          <p:cNvPicPr preferRelativeResize="0"/>
          <p:nvPr/>
        </p:nvPicPr>
        <p:blipFill>
          <a:blip r:embed="rId2">
            <a:alphaModFix/>
          </a:blip>
          <a:stretch>
            <a:fillRect/>
          </a:stretch>
        </p:blipFill>
        <p:spPr>
          <a:xfrm>
            <a:off x="-37650" y="6"/>
            <a:ext cx="9144001" cy="1122388"/>
          </a:xfrm>
          <a:prstGeom prst="rect">
            <a:avLst/>
          </a:prstGeom>
          <a:noFill/>
          <a:ln>
            <a:noFill/>
          </a:ln>
        </p:spPr>
      </p:pic>
      <p:sp>
        <p:nvSpPr>
          <p:cNvPr id="32" name="Google Shape;32;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4" name="Google Shape;34;p6" title="Screenshot 2026-04-13 at 10.54.28 AM.png"/>
          <p:cNvPicPr preferRelativeResize="0"/>
          <p:nvPr/>
        </p:nvPicPr>
        <p:blipFill>
          <a:blip r:embed="rId3">
            <a:alphaModFix/>
          </a:blip>
          <a:stretch>
            <a:fillRect/>
          </a:stretch>
        </p:blipFill>
        <p:spPr>
          <a:xfrm>
            <a:off x="6243755" y="4703625"/>
            <a:ext cx="2464370" cy="353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 name="Shape 35"/>
        <p:cNvGrpSpPr/>
        <p:nvPr/>
      </p:nvGrpSpPr>
      <p:grpSpPr>
        <a:xfrm>
          <a:off x="0" y="0"/>
          <a:ext cx="0" cy="0"/>
          <a:chOff x="0" y="0"/>
          <a:chExt cx="0" cy="0"/>
        </a:xfrm>
      </p:grpSpPr>
      <p:sp>
        <p:nvSpPr>
          <p:cNvPr id="36" name="Google Shape;36;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9" name="Google Shape;39;p7" title="SMHO_OPC_background_1.png"/>
          <p:cNvPicPr preferRelativeResize="0"/>
          <p:nvPr/>
        </p:nvPicPr>
        <p:blipFill>
          <a:blip r:embed="rId2">
            <a:alphaModFix/>
          </a:blip>
          <a:stretch>
            <a:fillRect/>
          </a:stretch>
        </p:blipFill>
        <p:spPr>
          <a:xfrm>
            <a:off x="-37650" y="6"/>
            <a:ext cx="9144001" cy="1122388"/>
          </a:xfrm>
          <a:prstGeom prst="rect">
            <a:avLst/>
          </a:prstGeom>
          <a:noFill/>
          <a:ln>
            <a:noFill/>
          </a:ln>
        </p:spPr>
      </p:pic>
      <p:pic>
        <p:nvPicPr>
          <p:cNvPr id="40" name="Google Shape;40;p7" title="Screenshot 2026-04-13 at 10.54.28 AM.png"/>
          <p:cNvPicPr preferRelativeResize="0"/>
          <p:nvPr/>
        </p:nvPicPr>
        <p:blipFill>
          <a:blip r:embed="rId3">
            <a:alphaModFix/>
          </a:blip>
          <a:stretch>
            <a:fillRect/>
          </a:stretch>
        </p:blipFill>
        <p:spPr>
          <a:xfrm>
            <a:off x="6243755" y="4703625"/>
            <a:ext cx="2464370" cy="353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4" name="Google Shape;44;p8" title="Screenshot 2026-04-13 at 10.54.28 AM.png"/>
          <p:cNvPicPr preferRelativeResize="0"/>
          <p:nvPr/>
        </p:nvPicPr>
        <p:blipFill>
          <a:blip r:embed="rId2">
            <a:alphaModFix/>
          </a:blip>
          <a:stretch>
            <a:fillRect/>
          </a:stretch>
        </p:blipFill>
        <p:spPr>
          <a:xfrm>
            <a:off x="6243755" y="4703625"/>
            <a:ext cx="2464370" cy="3532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pic>
        <p:nvPicPr>
          <p:cNvPr id="46" name="Google Shape;46;p9" title="SMHO_OPC_background_1.png"/>
          <p:cNvPicPr preferRelativeResize="0"/>
          <p:nvPr/>
        </p:nvPicPr>
        <p:blipFill>
          <a:blip r:embed="rId2">
            <a:alphaModFix/>
          </a:blip>
          <a:stretch>
            <a:fillRect/>
          </a:stretch>
        </p:blipFill>
        <p:spPr>
          <a:xfrm>
            <a:off x="-37650" y="-8366"/>
            <a:ext cx="4609649" cy="4525975"/>
          </a:xfrm>
          <a:prstGeom prst="rect">
            <a:avLst/>
          </a:prstGeom>
          <a:noFill/>
          <a:ln>
            <a:noFill/>
          </a:ln>
        </p:spPr>
      </p:pic>
      <p:sp>
        <p:nvSpPr>
          <p:cNvPr id="47" name="Google Shape;4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4200"/>
              <a:buNone/>
              <a:defRPr sz="4200">
                <a:solidFill>
                  <a:schemeClr val="l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2100"/>
              <a:buNone/>
              <a:defRPr sz="2100">
                <a:solidFill>
                  <a:schemeClr val="lt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2" name="Google Shape;52;p9" title="Screenshot 2026-04-13 at 10.54.28 AM.png"/>
          <p:cNvPicPr preferRelativeResize="0"/>
          <p:nvPr/>
        </p:nvPicPr>
        <p:blipFill>
          <a:blip r:embed="rId3">
            <a:alphaModFix/>
          </a:blip>
          <a:stretch>
            <a:fillRect/>
          </a:stretch>
        </p:blipFill>
        <p:spPr>
          <a:xfrm>
            <a:off x="354130" y="4703625"/>
            <a:ext cx="2464370" cy="3532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6" name="Google Shape;56;p10" title="Screenshot 2026-04-13 at 10.54.28 AM.png"/>
          <p:cNvPicPr preferRelativeResize="0"/>
          <p:nvPr/>
        </p:nvPicPr>
        <p:blipFill>
          <a:blip r:embed="rId2">
            <a:alphaModFix/>
          </a:blip>
          <a:stretch>
            <a:fillRect/>
          </a:stretch>
        </p:blipFill>
        <p:spPr>
          <a:xfrm>
            <a:off x="6243755" y="4703625"/>
            <a:ext cx="2464370" cy="3532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1" Type="http://schemas.openxmlformats.org/officeDocument/2006/relationships/hyperlink" Target="https://smho-smso.ca/wp-content/uploads/2022/03/Info-sheet-supportive-conversations-during-world-events.pdf" TargetMode="External"/><Relationship Id="rId10" Type="http://schemas.openxmlformats.org/officeDocument/2006/relationships/hyperlink" Target="https://smho-smso.ca/educators-and-student-support-staff/how-to-help-students-after-tragic-events/" TargetMode="External"/><Relationship Id="rId13" Type="http://schemas.openxmlformats.org/officeDocument/2006/relationships/hyperlink" Target="https://smho-smso.ca/online-resources/fostering-supportive-and-responsive-spaces-for-student-engagement-and-leadership-building-mentally-healthy-spaces-through-co-created-agreements/" TargetMode="External"/><Relationship Id="rId12" Type="http://schemas.openxmlformats.org/officeDocument/2006/relationships/hyperlink" Target="https://smho-smso.ca/online-resources/supporting-minds-strategies-at-a-glance/" TargetMode="External"/><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smho-smso.ca/wp-content/uploads/2020/08/The-First-10-Days.pdf" TargetMode="External"/><Relationship Id="rId4" Type="http://schemas.openxmlformats.org/officeDocument/2006/relationships/hyperlink" Target="https://smho-smso.ca/wp-content/uploads/2022/01/Start-Well.pdf" TargetMode="External"/><Relationship Id="rId9" Type="http://schemas.openxmlformats.org/officeDocument/2006/relationships/hyperlink" Target="https://smho-smso.ca/online-resources/identity-affirming-school-mental-health/" TargetMode="External"/><Relationship Id="rId15" Type="http://schemas.openxmlformats.org/officeDocument/2006/relationships/hyperlink" Target="https://connectquest.ca/" TargetMode="External"/><Relationship Id="rId14" Type="http://schemas.openxmlformats.org/officeDocument/2006/relationships/hyperlink" Target="https://smho-smso.ca/online-resources/grab-go-tools/" TargetMode="External"/><Relationship Id="rId5" Type="http://schemas.openxmlformats.org/officeDocument/2006/relationships/hyperlink" Target="https://smho-smso.ca/wp-content/uploads/2021/10/Info-Sheet-Listen-Believe-Act.pdf" TargetMode="External"/><Relationship Id="rId6" Type="http://schemas.openxmlformats.org/officeDocument/2006/relationships/hyperlink" Target="https://smho-smso.ca/wp-content/uploads/2021/10/Info-Sheet-Listen-Believe-Act.pdf" TargetMode="External"/><Relationship Id="rId7" Type="http://schemas.openxmlformats.org/officeDocument/2006/relationships/hyperlink" Target="https://smho-smso.ca/wp-content/uploads/2021/10/Info-Sheet-Listen-Believe-Act.pdf" TargetMode="External"/><Relationship Id="rId8" Type="http://schemas.openxmlformats.org/officeDocument/2006/relationships/hyperlink" Target="https://smho-smso.ca/online-resources/tip-sheet-how-to-foster-and-maintain-supportive-spaces-for-black-yout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hyperlink" Target="https://www.camh.ca/en/health-info/mental-illness-and-addiction-index/trauma"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8.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4"/>
          <p:cNvSpPr txBox="1"/>
          <p:nvPr>
            <p:ph type="ctrTitle"/>
          </p:nvPr>
        </p:nvSpPr>
        <p:spPr>
          <a:xfrm>
            <a:off x="1095951" y="629193"/>
            <a:ext cx="77364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Trauma-Sensitive </a:t>
            </a:r>
            <a:endParaRPr/>
          </a:p>
          <a:p>
            <a:pPr indent="0" lvl="0" marL="0" rtl="0" algn="l">
              <a:spcBef>
                <a:spcPts val="0"/>
              </a:spcBef>
              <a:spcAft>
                <a:spcPts val="0"/>
              </a:spcAft>
              <a:buNone/>
            </a:pPr>
            <a:r>
              <a:rPr lang="en"/>
              <a:t>Schools</a:t>
            </a:r>
            <a:endParaRPr/>
          </a:p>
        </p:txBody>
      </p:sp>
      <p:pic>
        <p:nvPicPr>
          <p:cNvPr id="78" name="Google Shape;78;p14" title="Screenshot 2026-04-13 at 10.49.59 AM.png"/>
          <p:cNvPicPr preferRelativeResize="0"/>
          <p:nvPr/>
        </p:nvPicPr>
        <p:blipFill>
          <a:blip r:embed="rId3">
            <a:alphaModFix/>
          </a:blip>
          <a:stretch>
            <a:fillRect/>
          </a:stretch>
        </p:blipFill>
        <p:spPr>
          <a:xfrm>
            <a:off x="1196300" y="3936225"/>
            <a:ext cx="6154800" cy="1005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3"/>
          <p:cNvSpPr txBox="1"/>
          <p:nvPr>
            <p:ph type="title"/>
          </p:nvPr>
        </p:nvSpPr>
        <p:spPr>
          <a:xfrm>
            <a:off x="311700" y="267050"/>
            <a:ext cx="8520600" cy="765300"/>
          </a:xfrm>
          <a:prstGeom prst="rect">
            <a:avLst/>
          </a:prstGeom>
          <a:noFill/>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990"/>
              <a:buNone/>
            </a:pPr>
            <a:r>
              <a:rPr b="1" lang="en" sz="1800">
                <a:solidFill>
                  <a:schemeClr val="lt1"/>
                </a:solidFill>
              </a:rPr>
              <a:t>SMH-ON </a:t>
            </a:r>
            <a:r>
              <a:rPr b="1" lang="en" sz="1800">
                <a:solidFill>
                  <a:schemeClr val="lt1"/>
                </a:solidFill>
              </a:rPr>
              <a:t>Six Principles to </a:t>
            </a:r>
            <a:r>
              <a:rPr b="1" lang="en" sz="1800"/>
              <a:t>G</a:t>
            </a:r>
            <a:r>
              <a:rPr b="1" lang="en" sz="1800">
                <a:solidFill>
                  <a:schemeClr val="lt1"/>
                </a:solidFill>
              </a:rPr>
              <a:t>uide Trauma-Sensitive Schools</a:t>
            </a:r>
            <a:endParaRPr b="1" sz="1800">
              <a:solidFill>
                <a:schemeClr val="lt1"/>
              </a:solidFill>
            </a:endParaRPr>
          </a:p>
          <a:p>
            <a:pPr indent="0" lvl="0" marL="0" rtl="0" algn="l">
              <a:lnSpc>
                <a:spcPct val="115000"/>
              </a:lnSpc>
              <a:spcBef>
                <a:spcPts val="0"/>
              </a:spcBef>
              <a:spcAft>
                <a:spcPts val="0"/>
              </a:spcAft>
              <a:buSzPts val="990"/>
              <a:buNone/>
            </a:pPr>
            <a:r>
              <a:rPr b="1" lang="en" sz="1800">
                <a:solidFill>
                  <a:schemeClr val="lt1"/>
                </a:solidFill>
              </a:rPr>
              <a:t>Principle #2: Safety</a:t>
            </a:r>
            <a:endParaRPr b="1" sz="1800">
              <a:solidFill>
                <a:schemeClr val="lt1"/>
              </a:solidFill>
            </a:endParaRPr>
          </a:p>
        </p:txBody>
      </p:sp>
      <p:sp>
        <p:nvSpPr>
          <p:cNvPr id="148" name="Google Shape;148;p23"/>
          <p:cNvSpPr txBox="1"/>
          <p:nvPr>
            <p:ph idx="1" type="body"/>
          </p:nvPr>
        </p:nvSpPr>
        <p:spPr>
          <a:xfrm>
            <a:off x="311700" y="1443975"/>
            <a:ext cx="8520600" cy="1036500"/>
          </a:xfrm>
          <a:prstGeom prst="rect">
            <a:avLst/>
          </a:prstGeom>
          <a:solidFill>
            <a:srgbClr val="CFE2F3"/>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7916"/>
              </a:lnSpc>
              <a:spcBef>
                <a:spcPts val="0"/>
              </a:spcBef>
              <a:spcAft>
                <a:spcPts val="800"/>
              </a:spcAft>
              <a:buNone/>
            </a:pPr>
            <a:r>
              <a:rPr lang="en" sz="1400">
                <a:solidFill>
                  <a:schemeClr val="dk1"/>
                </a:solidFill>
              </a:rPr>
              <a:t>Schools</a:t>
            </a:r>
            <a:r>
              <a:rPr lang="en" sz="1400">
                <a:solidFill>
                  <a:schemeClr val="dk1"/>
                </a:solidFill>
              </a:rPr>
              <a:t> aspire to be places of safety </a:t>
            </a:r>
            <a:r>
              <a:rPr lang="en" sz="1400">
                <a:solidFill>
                  <a:schemeClr val="dk1"/>
                </a:solidFill>
              </a:rPr>
              <a:t>for students, and this will look different for each student and staff member. Dimensions of safety can include emotional, psychological, social, spiritual, cultural, moral and physical - as well as being mindful of each individual’s multiple and intersecting identities. </a:t>
            </a:r>
            <a:endParaRPr sz="1400"/>
          </a:p>
        </p:txBody>
      </p:sp>
      <p:sp>
        <p:nvSpPr>
          <p:cNvPr id="149" name="Google Shape;149;p23"/>
          <p:cNvSpPr txBox="1"/>
          <p:nvPr/>
        </p:nvSpPr>
        <p:spPr>
          <a:xfrm>
            <a:off x="500625" y="2390075"/>
            <a:ext cx="4650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50" name="Google Shape;150;p23"/>
          <p:cNvSpPr txBox="1"/>
          <p:nvPr/>
        </p:nvSpPr>
        <p:spPr>
          <a:xfrm>
            <a:off x="1993325" y="2892100"/>
            <a:ext cx="4929900" cy="1286400"/>
          </a:xfrm>
          <a:prstGeom prst="rect">
            <a:avLst/>
          </a:prstGeom>
          <a:noFill/>
          <a:ln cap="flat" cmpd="sng" w="76200">
            <a:solidFill>
              <a:srgbClr val="38761D"/>
            </a:solidFill>
            <a:prstDash val="solid"/>
            <a:round/>
            <a:headEnd len="sm" w="sm" type="none"/>
            <a:tailEnd len="sm" w="sm" type="none"/>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800">
              <a:solidFill>
                <a:schemeClr val="dk1"/>
              </a:solidFill>
            </a:endParaRPr>
          </a:p>
          <a:p>
            <a:pPr indent="-317500" lvl="0" marL="457200" rtl="0" algn="l">
              <a:lnSpc>
                <a:spcPct val="115000"/>
              </a:lnSpc>
              <a:spcBef>
                <a:spcPts val="0"/>
              </a:spcBef>
              <a:spcAft>
                <a:spcPts val="0"/>
              </a:spcAft>
              <a:buClr>
                <a:schemeClr val="dk1"/>
              </a:buClr>
              <a:buSzPts val="1400"/>
              <a:buChar char="●"/>
            </a:pPr>
            <a:r>
              <a:rPr b="1" lang="en">
                <a:solidFill>
                  <a:schemeClr val="dk1"/>
                </a:solidFill>
              </a:rPr>
              <a:t>How do we know if </a:t>
            </a:r>
            <a:r>
              <a:rPr b="1" lang="en">
                <a:solidFill>
                  <a:schemeClr val="dk1"/>
                </a:solidFill>
              </a:rPr>
              <a:t>students</a:t>
            </a:r>
            <a:r>
              <a:rPr b="1" lang="en">
                <a:solidFill>
                  <a:schemeClr val="dk1"/>
                </a:solidFill>
              </a:rPr>
              <a:t> feel safe?</a:t>
            </a:r>
            <a:endParaRPr b="1">
              <a:solidFill>
                <a:schemeClr val="dk1"/>
              </a:solidFill>
            </a:endParaRPr>
          </a:p>
          <a:p>
            <a:pPr indent="-317500" lvl="0" marL="457200" rtl="0" algn="l">
              <a:lnSpc>
                <a:spcPct val="115000"/>
              </a:lnSpc>
              <a:spcBef>
                <a:spcPts val="1000"/>
              </a:spcBef>
              <a:spcAft>
                <a:spcPts val="0"/>
              </a:spcAft>
              <a:buClr>
                <a:schemeClr val="dk1"/>
              </a:buClr>
              <a:buSzPts val="1400"/>
              <a:buChar char="●"/>
            </a:pPr>
            <a:r>
              <a:rPr b="1" lang="en">
                <a:solidFill>
                  <a:schemeClr val="dk1"/>
                </a:solidFill>
              </a:rPr>
              <a:t>Where might additional supports be needed in order to develop co-regulation?</a:t>
            </a:r>
            <a:endParaRPr b="1">
              <a:solidFill>
                <a:schemeClr val="dk1"/>
              </a:solidFill>
            </a:endParaRPr>
          </a:p>
          <a:p>
            <a:pPr indent="0" lvl="0" marL="457200" rtl="0" algn="l">
              <a:lnSpc>
                <a:spcPct val="115000"/>
              </a:lnSpc>
              <a:spcBef>
                <a:spcPts val="1000"/>
              </a:spcBef>
              <a:spcAft>
                <a:spcPts val="0"/>
              </a:spcAft>
              <a:buNone/>
            </a:pPr>
            <a:r>
              <a:t/>
            </a:r>
            <a:endParaRPr b="1">
              <a:solidFill>
                <a:schemeClr val="dk1"/>
              </a:solidFill>
            </a:endParaRPr>
          </a:p>
          <a:p>
            <a:pPr indent="0" lvl="0" marL="0" rtl="0" algn="l">
              <a:lnSpc>
                <a:spcPct val="107916"/>
              </a:lnSpc>
              <a:spcBef>
                <a:spcPts val="0"/>
              </a:spcBef>
              <a:spcAft>
                <a:spcPts val="0"/>
              </a:spcAft>
              <a:buNone/>
            </a:pPr>
            <a:r>
              <a:t/>
            </a:r>
            <a:endParaRPr sz="1200">
              <a:solidFill>
                <a:schemeClr val="dk1"/>
              </a:solidFill>
              <a:latin typeface="Roboto"/>
              <a:ea typeface="Roboto"/>
              <a:cs typeface="Roboto"/>
              <a:sym typeface="Roboto"/>
            </a:endParaRPr>
          </a:p>
          <a:p>
            <a:pPr indent="0" lvl="0" marL="457200" rtl="0" algn="l">
              <a:lnSpc>
                <a:spcPct val="115000"/>
              </a:lnSpc>
              <a:spcBef>
                <a:spcPts val="800"/>
              </a:spcBef>
              <a:spcAft>
                <a:spcPts val="0"/>
              </a:spcAft>
              <a:buNone/>
            </a:pPr>
            <a:r>
              <a:t/>
            </a:r>
            <a:endParaRPr sz="1200">
              <a:solidFill>
                <a:schemeClr val="dk1"/>
              </a:solidFill>
              <a:latin typeface="Roboto"/>
              <a:ea typeface="Roboto"/>
              <a:cs typeface="Roboto"/>
              <a:sym typeface="Roboto"/>
            </a:endParaRPr>
          </a:p>
        </p:txBody>
      </p:sp>
      <p:pic>
        <p:nvPicPr>
          <p:cNvPr id="151" name="Google Shape;151;p23" title="Icon - safety.png"/>
          <p:cNvPicPr preferRelativeResize="0"/>
          <p:nvPr/>
        </p:nvPicPr>
        <p:blipFill>
          <a:blip r:embed="rId3">
            <a:alphaModFix/>
          </a:blip>
          <a:stretch>
            <a:fillRect/>
          </a:stretch>
        </p:blipFill>
        <p:spPr>
          <a:xfrm>
            <a:off x="8000990" y="0"/>
            <a:ext cx="1143000" cy="1143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311700" y="310425"/>
            <a:ext cx="8520600" cy="711900"/>
          </a:xfrm>
          <a:prstGeom prst="rect">
            <a:avLst/>
          </a:prstGeom>
          <a:noFill/>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990"/>
              <a:buNone/>
            </a:pPr>
            <a:r>
              <a:rPr b="1" lang="en" sz="1800">
                <a:solidFill>
                  <a:schemeClr val="lt1"/>
                </a:solidFill>
              </a:rPr>
              <a:t>SMH-ON </a:t>
            </a:r>
            <a:r>
              <a:rPr b="1" lang="en" sz="1800">
                <a:solidFill>
                  <a:schemeClr val="lt1"/>
                </a:solidFill>
              </a:rPr>
              <a:t>Six Principles to </a:t>
            </a:r>
            <a:r>
              <a:rPr b="1" lang="en" sz="1800"/>
              <a:t>Gu</a:t>
            </a:r>
            <a:r>
              <a:rPr b="1" lang="en" sz="1800">
                <a:solidFill>
                  <a:schemeClr val="lt1"/>
                </a:solidFill>
              </a:rPr>
              <a:t>ide Trauma-Sensitive Schools</a:t>
            </a:r>
            <a:endParaRPr b="1" sz="1800">
              <a:solidFill>
                <a:schemeClr val="lt1"/>
              </a:solidFill>
            </a:endParaRPr>
          </a:p>
          <a:p>
            <a:pPr indent="0" lvl="0" marL="0" rtl="0" algn="l">
              <a:lnSpc>
                <a:spcPct val="115000"/>
              </a:lnSpc>
              <a:spcBef>
                <a:spcPts val="0"/>
              </a:spcBef>
              <a:spcAft>
                <a:spcPts val="0"/>
              </a:spcAft>
              <a:buSzPts val="990"/>
              <a:buNone/>
            </a:pPr>
            <a:r>
              <a:rPr b="1" lang="en" sz="1800">
                <a:solidFill>
                  <a:schemeClr val="lt1"/>
                </a:solidFill>
              </a:rPr>
              <a:t>Principle #3: Choic</a:t>
            </a:r>
            <a:r>
              <a:rPr b="1" lang="en" sz="1600">
                <a:solidFill>
                  <a:schemeClr val="lt1"/>
                </a:solidFill>
              </a:rPr>
              <a:t>e</a:t>
            </a:r>
            <a:endParaRPr b="1" sz="1600">
              <a:solidFill>
                <a:schemeClr val="lt1"/>
              </a:solidFill>
            </a:endParaRPr>
          </a:p>
        </p:txBody>
      </p:sp>
      <p:sp>
        <p:nvSpPr>
          <p:cNvPr id="157" name="Google Shape;157;p24"/>
          <p:cNvSpPr txBox="1"/>
          <p:nvPr>
            <p:ph idx="1" type="body"/>
          </p:nvPr>
        </p:nvSpPr>
        <p:spPr>
          <a:xfrm>
            <a:off x="311700" y="1357125"/>
            <a:ext cx="8520600" cy="947700"/>
          </a:xfrm>
          <a:prstGeom prst="rect">
            <a:avLst/>
          </a:prstGeom>
          <a:solidFill>
            <a:srgbClr val="CFE2F3"/>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7916"/>
              </a:lnSpc>
              <a:spcBef>
                <a:spcPts val="0"/>
              </a:spcBef>
              <a:spcAft>
                <a:spcPts val="800"/>
              </a:spcAft>
              <a:buNone/>
            </a:pPr>
            <a:r>
              <a:rPr lang="en" sz="1400">
                <a:solidFill>
                  <a:schemeClr val="dk1"/>
                </a:solidFill>
              </a:rPr>
              <a:t>In our school, we aim to support students and families in determining what is right for them. This may include providing information about their choices, creating opportunities for their voices, listening and being open minded in order to support them.</a:t>
            </a:r>
            <a:endParaRPr sz="1400"/>
          </a:p>
        </p:txBody>
      </p:sp>
      <p:sp>
        <p:nvSpPr>
          <p:cNvPr id="158" name="Google Shape;158;p24"/>
          <p:cNvSpPr txBox="1"/>
          <p:nvPr/>
        </p:nvSpPr>
        <p:spPr>
          <a:xfrm>
            <a:off x="1682650" y="2571750"/>
            <a:ext cx="5951700" cy="1976400"/>
          </a:xfrm>
          <a:prstGeom prst="rect">
            <a:avLst/>
          </a:prstGeom>
          <a:noFill/>
          <a:ln cap="flat" cmpd="sng" w="76200">
            <a:solidFill>
              <a:srgbClr val="38761D"/>
            </a:solidFill>
            <a:prstDash val="solid"/>
            <a:round/>
            <a:headEnd len="sm" w="sm" type="none"/>
            <a:tailEnd len="sm" w="sm" type="none"/>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700">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Char char="●"/>
            </a:pPr>
            <a:r>
              <a:rPr b="1" lang="en">
                <a:solidFill>
                  <a:schemeClr val="dk1"/>
                </a:solidFill>
              </a:rPr>
              <a:t>In what ways does oppression related to identity impact access to choice, voice and influence?</a:t>
            </a:r>
            <a:endParaRPr b="1">
              <a:solidFill>
                <a:schemeClr val="dk1"/>
              </a:solidFill>
            </a:endParaRPr>
          </a:p>
          <a:p>
            <a:pPr indent="-317500" lvl="0" marL="457200" rtl="0" algn="l">
              <a:lnSpc>
                <a:spcPct val="115000"/>
              </a:lnSpc>
              <a:spcBef>
                <a:spcPts val="0"/>
              </a:spcBef>
              <a:spcAft>
                <a:spcPts val="0"/>
              </a:spcAft>
              <a:buClr>
                <a:schemeClr val="dk1"/>
              </a:buClr>
              <a:buSzPts val="1400"/>
              <a:buChar char="●"/>
            </a:pPr>
            <a:r>
              <a:rPr b="1" lang="en">
                <a:solidFill>
                  <a:schemeClr val="dk1"/>
                </a:solidFill>
              </a:rPr>
              <a:t>How might we enhance opportunities for choice, voice, and influence?</a:t>
            </a:r>
            <a:endParaRPr b="1">
              <a:solidFill>
                <a:schemeClr val="dk1"/>
              </a:solidFill>
            </a:endParaRPr>
          </a:p>
          <a:p>
            <a:pPr indent="-317500" lvl="0" marL="457200" rtl="0" algn="l">
              <a:lnSpc>
                <a:spcPct val="115000"/>
              </a:lnSpc>
              <a:spcBef>
                <a:spcPts val="0"/>
              </a:spcBef>
              <a:spcAft>
                <a:spcPts val="0"/>
              </a:spcAft>
              <a:buClr>
                <a:schemeClr val="dk1"/>
              </a:buClr>
              <a:buSzPts val="1400"/>
              <a:buChar char="●"/>
            </a:pPr>
            <a:r>
              <a:rPr b="1" lang="en">
                <a:solidFill>
                  <a:schemeClr val="dk1"/>
                </a:solidFill>
              </a:rPr>
              <a:t>As educators, how might we help prepare students for change so that it feels predictable rather than threatening?</a:t>
            </a:r>
            <a:endParaRPr b="1">
              <a:solidFill>
                <a:schemeClr val="dk1"/>
              </a:solidFill>
            </a:endParaRPr>
          </a:p>
          <a:p>
            <a:pPr indent="0" lvl="0" marL="0" rtl="0" algn="l">
              <a:lnSpc>
                <a:spcPct val="115000"/>
              </a:lnSpc>
              <a:spcBef>
                <a:spcPts val="0"/>
              </a:spcBef>
              <a:spcAft>
                <a:spcPts val="0"/>
              </a:spcAft>
              <a:buNone/>
            </a:pPr>
            <a:r>
              <a:t/>
            </a:r>
            <a:endParaRPr b="1" sz="1200">
              <a:solidFill>
                <a:schemeClr val="dk1"/>
              </a:solidFill>
              <a:latin typeface="Roboto"/>
              <a:ea typeface="Roboto"/>
              <a:cs typeface="Roboto"/>
              <a:sym typeface="Roboto"/>
            </a:endParaRPr>
          </a:p>
          <a:p>
            <a:pPr indent="0" lvl="0" marL="0" rtl="0" algn="l">
              <a:lnSpc>
                <a:spcPct val="107916"/>
              </a:lnSpc>
              <a:spcBef>
                <a:spcPts val="0"/>
              </a:spcBef>
              <a:spcAft>
                <a:spcPts val="0"/>
              </a:spcAft>
              <a:buNone/>
            </a:pPr>
            <a:r>
              <a:t/>
            </a:r>
            <a:endParaRPr sz="1200">
              <a:solidFill>
                <a:schemeClr val="dk1"/>
              </a:solidFill>
              <a:latin typeface="Roboto"/>
              <a:ea typeface="Roboto"/>
              <a:cs typeface="Roboto"/>
              <a:sym typeface="Roboto"/>
            </a:endParaRPr>
          </a:p>
          <a:p>
            <a:pPr indent="0" lvl="0" marL="457200" rtl="0" algn="l">
              <a:lnSpc>
                <a:spcPct val="115000"/>
              </a:lnSpc>
              <a:spcBef>
                <a:spcPts val="800"/>
              </a:spcBef>
              <a:spcAft>
                <a:spcPts val="0"/>
              </a:spcAft>
              <a:buNone/>
            </a:pPr>
            <a:r>
              <a:t/>
            </a:r>
            <a:endParaRPr sz="1200">
              <a:solidFill>
                <a:schemeClr val="dk1"/>
              </a:solidFill>
              <a:latin typeface="Roboto"/>
              <a:ea typeface="Roboto"/>
              <a:cs typeface="Roboto"/>
              <a:sym typeface="Roboto"/>
            </a:endParaRPr>
          </a:p>
        </p:txBody>
      </p:sp>
      <p:pic>
        <p:nvPicPr>
          <p:cNvPr id="159" name="Google Shape;159;p24" title="Icon - Choice.png"/>
          <p:cNvPicPr preferRelativeResize="0"/>
          <p:nvPr/>
        </p:nvPicPr>
        <p:blipFill>
          <a:blip r:embed="rId3">
            <a:alphaModFix/>
          </a:blip>
          <a:stretch>
            <a:fillRect/>
          </a:stretch>
        </p:blipFill>
        <p:spPr>
          <a:xfrm>
            <a:off x="7908740" y="0"/>
            <a:ext cx="1143000" cy="1143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txBox="1"/>
          <p:nvPr>
            <p:ph type="title"/>
          </p:nvPr>
        </p:nvSpPr>
        <p:spPr>
          <a:xfrm>
            <a:off x="311700" y="300800"/>
            <a:ext cx="8520600" cy="794100"/>
          </a:xfrm>
          <a:prstGeom prst="rect">
            <a:avLst/>
          </a:prstGeom>
          <a:noFill/>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990"/>
              <a:buNone/>
            </a:pPr>
            <a:r>
              <a:rPr b="1" lang="en" sz="1800">
                <a:solidFill>
                  <a:schemeClr val="lt1"/>
                </a:solidFill>
              </a:rPr>
              <a:t>SMHON </a:t>
            </a:r>
            <a:r>
              <a:rPr b="1" lang="en" sz="1800">
                <a:solidFill>
                  <a:schemeClr val="lt1"/>
                </a:solidFill>
              </a:rPr>
              <a:t>Six Principles to </a:t>
            </a:r>
            <a:r>
              <a:rPr b="1" lang="en" sz="1800"/>
              <a:t>G</a:t>
            </a:r>
            <a:r>
              <a:rPr b="1" lang="en" sz="1800">
                <a:solidFill>
                  <a:schemeClr val="lt1"/>
                </a:solidFill>
              </a:rPr>
              <a:t>uide Trauma-Sensitive Schools</a:t>
            </a:r>
            <a:endParaRPr b="1" sz="1800">
              <a:solidFill>
                <a:schemeClr val="lt1"/>
              </a:solidFill>
            </a:endParaRPr>
          </a:p>
          <a:p>
            <a:pPr indent="0" lvl="0" marL="0" rtl="0" algn="l">
              <a:lnSpc>
                <a:spcPct val="115000"/>
              </a:lnSpc>
              <a:spcBef>
                <a:spcPts val="0"/>
              </a:spcBef>
              <a:spcAft>
                <a:spcPts val="0"/>
              </a:spcAft>
              <a:buClr>
                <a:schemeClr val="dk1"/>
              </a:buClr>
              <a:buSzPts val="990"/>
              <a:buFont typeface="Arial"/>
              <a:buNone/>
            </a:pPr>
            <a:r>
              <a:rPr b="1" lang="en" sz="1800">
                <a:solidFill>
                  <a:schemeClr val="lt1"/>
                </a:solidFill>
              </a:rPr>
              <a:t>Principle #4: Trustworthiness</a:t>
            </a:r>
            <a:endParaRPr b="1" sz="1800">
              <a:solidFill>
                <a:schemeClr val="lt1"/>
              </a:solidFill>
            </a:endParaRPr>
          </a:p>
        </p:txBody>
      </p:sp>
      <p:sp>
        <p:nvSpPr>
          <p:cNvPr id="165" name="Google Shape;165;p25"/>
          <p:cNvSpPr txBox="1"/>
          <p:nvPr>
            <p:ph idx="1" type="body"/>
          </p:nvPr>
        </p:nvSpPr>
        <p:spPr>
          <a:xfrm>
            <a:off x="311700" y="1426000"/>
            <a:ext cx="8520600" cy="1038900"/>
          </a:xfrm>
          <a:prstGeom prst="rect">
            <a:avLst/>
          </a:prstGeom>
          <a:solidFill>
            <a:srgbClr val="CFE2F3"/>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7916"/>
              </a:lnSpc>
              <a:spcBef>
                <a:spcPts val="0"/>
              </a:spcBef>
              <a:spcAft>
                <a:spcPts val="800"/>
              </a:spcAft>
              <a:buNone/>
            </a:pPr>
            <a:r>
              <a:rPr lang="en" sz="1400">
                <a:solidFill>
                  <a:schemeClr val="dk1"/>
                </a:solidFill>
              </a:rPr>
              <a:t>Staff aims to create a culture of connection, belonging, trustworthiness and transparency, where students, families and staff have a voice and feel heard through engagement in various committees and consultations, both formally and informally. This includes how conflict is addressed and resolution is created. </a:t>
            </a:r>
            <a:endParaRPr sz="1400">
              <a:solidFill>
                <a:schemeClr val="dk1"/>
              </a:solidFill>
            </a:endParaRPr>
          </a:p>
        </p:txBody>
      </p:sp>
      <p:sp>
        <p:nvSpPr>
          <p:cNvPr id="166" name="Google Shape;166;p25"/>
          <p:cNvSpPr txBox="1"/>
          <p:nvPr/>
        </p:nvSpPr>
        <p:spPr>
          <a:xfrm>
            <a:off x="1717475" y="2731925"/>
            <a:ext cx="5223600" cy="1344900"/>
          </a:xfrm>
          <a:prstGeom prst="rect">
            <a:avLst/>
          </a:prstGeom>
          <a:noFill/>
          <a:ln cap="flat" cmpd="sng" w="76200">
            <a:solidFill>
              <a:srgbClr val="38761D"/>
            </a:solidFill>
            <a:prstDash val="solid"/>
            <a:round/>
            <a:headEnd len="sm" w="sm" type="none"/>
            <a:tailEnd len="sm" w="sm" type="none"/>
          </a:ln>
        </p:spPr>
        <p:txBody>
          <a:bodyPr anchorCtr="0" anchor="t" bIns="91425" lIns="91425" spcFirstLastPara="1" rIns="91425" wrap="square" tIns="91425">
            <a:noAutofit/>
          </a:bodyPr>
          <a:lstStyle/>
          <a:p>
            <a:pPr indent="-330200" lvl="0" marL="457200" rtl="0" algn="l">
              <a:lnSpc>
                <a:spcPct val="107916"/>
              </a:lnSpc>
              <a:spcBef>
                <a:spcPts val="1200"/>
              </a:spcBef>
              <a:spcAft>
                <a:spcPts val="0"/>
              </a:spcAft>
              <a:buClr>
                <a:schemeClr val="dk1"/>
              </a:buClr>
              <a:buSzPts val="1600"/>
              <a:buChar char="●"/>
            </a:pPr>
            <a:r>
              <a:rPr b="1" lang="en">
                <a:solidFill>
                  <a:schemeClr val="dk1"/>
                </a:solidFill>
              </a:rPr>
              <a:t>How might communication promote clarity, compassion, and transparency?</a:t>
            </a:r>
            <a:endParaRPr b="1">
              <a:solidFill>
                <a:schemeClr val="dk1"/>
              </a:solidFill>
            </a:endParaRPr>
          </a:p>
          <a:p>
            <a:pPr indent="-330200" lvl="0" marL="457200" rtl="0" algn="l">
              <a:lnSpc>
                <a:spcPct val="107916"/>
              </a:lnSpc>
              <a:spcBef>
                <a:spcPts val="0"/>
              </a:spcBef>
              <a:spcAft>
                <a:spcPts val="0"/>
              </a:spcAft>
              <a:buClr>
                <a:schemeClr val="dk1"/>
              </a:buClr>
              <a:buSzPts val="1600"/>
              <a:buChar char="●"/>
            </a:pPr>
            <a:r>
              <a:rPr b="1" lang="en">
                <a:solidFill>
                  <a:schemeClr val="dk1"/>
                </a:solidFill>
              </a:rPr>
              <a:t>In what ways might trauma-sensitive language be used to help others feel safe rather than scrutinized?</a:t>
            </a:r>
            <a:endParaRPr b="1">
              <a:solidFill>
                <a:schemeClr val="dk1"/>
              </a:solidFill>
            </a:endParaRPr>
          </a:p>
          <a:p>
            <a:pPr indent="0" lvl="0" marL="0" rtl="0" algn="l">
              <a:lnSpc>
                <a:spcPct val="107916"/>
              </a:lnSpc>
              <a:spcBef>
                <a:spcPts val="1000"/>
              </a:spcBef>
              <a:spcAft>
                <a:spcPts val="0"/>
              </a:spcAft>
              <a:buNone/>
            </a:pPr>
            <a:r>
              <a:t/>
            </a:r>
            <a:endParaRPr b="1">
              <a:solidFill>
                <a:schemeClr val="dk1"/>
              </a:solidFill>
            </a:endParaRPr>
          </a:p>
          <a:p>
            <a:pPr indent="0" lvl="0" marL="0" rtl="0" algn="l">
              <a:lnSpc>
                <a:spcPct val="107916"/>
              </a:lnSpc>
              <a:spcBef>
                <a:spcPts val="1000"/>
              </a:spcBef>
              <a:spcAft>
                <a:spcPts val="0"/>
              </a:spcAft>
              <a:buNone/>
            </a:pPr>
            <a:r>
              <a:t/>
            </a:r>
            <a:endParaRPr sz="1200">
              <a:solidFill>
                <a:schemeClr val="dk1"/>
              </a:solidFill>
              <a:latin typeface="Roboto"/>
              <a:ea typeface="Roboto"/>
              <a:cs typeface="Roboto"/>
              <a:sym typeface="Roboto"/>
            </a:endParaRPr>
          </a:p>
          <a:p>
            <a:pPr indent="0" lvl="0" marL="457200" rtl="0" algn="l">
              <a:lnSpc>
                <a:spcPct val="115000"/>
              </a:lnSpc>
              <a:spcBef>
                <a:spcPts val="800"/>
              </a:spcBef>
              <a:spcAft>
                <a:spcPts val="0"/>
              </a:spcAft>
              <a:buNone/>
            </a:pPr>
            <a:r>
              <a:t/>
            </a:r>
            <a:endParaRPr sz="1200">
              <a:solidFill>
                <a:schemeClr val="dk1"/>
              </a:solidFill>
              <a:latin typeface="Roboto"/>
              <a:ea typeface="Roboto"/>
              <a:cs typeface="Roboto"/>
              <a:sym typeface="Roboto"/>
            </a:endParaRPr>
          </a:p>
        </p:txBody>
      </p:sp>
      <p:pic>
        <p:nvPicPr>
          <p:cNvPr id="167" name="Google Shape;167;p25" title="Icon - Trustworthiness.png"/>
          <p:cNvPicPr preferRelativeResize="0"/>
          <p:nvPr/>
        </p:nvPicPr>
        <p:blipFill>
          <a:blip r:embed="rId3">
            <a:alphaModFix/>
          </a:blip>
          <a:stretch>
            <a:fillRect/>
          </a:stretch>
        </p:blipFill>
        <p:spPr>
          <a:xfrm>
            <a:off x="8001000" y="0"/>
            <a:ext cx="1143000" cy="1143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6"/>
          <p:cNvSpPr txBox="1"/>
          <p:nvPr>
            <p:ph type="title"/>
          </p:nvPr>
        </p:nvSpPr>
        <p:spPr>
          <a:xfrm>
            <a:off x="311700" y="252734"/>
            <a:ext cx="8520600" cy="738600"/>
          </a:xfrm>
          <a:prstGeom prst="rect">
            <a:avLst/>
          </a:prstGeom>
          <a:noFill/>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990"/>
              <a:buNone/>
            </a:pPr>
            <a:r>
              <a:rPr b="1" lang="en" sz="1800">
                <a:solidFill>
                  <a:schemeClr val="lt1"/>
                </a:solidFill>
              </a:rPr>
              <a:t>SMHON </a:t>
            </a:r>
            <a:r>
              <a:rPr b="1" lang="en" sz="1800">
                <a:solidFill>
                  <a:schemeClr val="lt1"/>
                </a:solidFill>
              </a:rPr>
              <a:t>Six Principles to </a:t>
            </a:r>
            <a:r>
              <a:rPr b="1" lang="en" sz="1800"/>
              <a:t>G</a:t>
            </a:r>
            <a:r>
              <a:rPr b="1" lang="en" sz="1800">
                <a:solidFill>
                  <a:schemeClr val="lt1"/>
                </a:solidFill>
              </a:rPr>
              <a:t>uide Trauma-Sensitive Schools</a:t>
            </a:r>
            <a:endParaRPr b="1" sz="1800">
              <a:solidFill>
                <a:schemeClr val="lt1"/>
              </a:solidFill>
            </a:endParaRPr>
          </a:p>
          <a:p>
            <a:pPr indent="0" lvl="0" marL="0" rtl="0" algn="l">
              <a:lnSpc>
                <a:spcPct val="115000"/>
              </a:lnSpc>
              <a:spcBef>
                <a:spcPts val="0"/>
              </a:spcBef>
              <a:spcAft>
                <a:spcPts val="0"/>
              </a:spcAft>
              <a:buClr>
                <a:schemeClr val="dk1"/>
              </a:buClr>
              <a:buSzPts val="990"/>
              <a:buFont typeface="Arial"/>
              <a:buNone/>
            </a:pPr>
            <a:r>
              <a:rPr b="1" lang="en" sz="1800">
                <a:solidFill>
                  <a:schemeClr val="lt1"/>
                </a:solidFill>
              </a:rPr>
              <a:t>Principle #5: Collaboration</a:t>
            </a:r>
            <a:endParaRPr b="1" sz="1800">
              <a:solidFill>
                <a:schemeClr val="lt1"/>
              </a:solidFill>
            </a:endParaRPr>
          </a:p>
        </p:txBody>
      </p:sp>
      <p:sp>
        <p:nvSpPr>
          <p:cNvPr id="173" name="Google Shape;173;p26"/>
          <p:cNvSpPr txBox="1"/>
          <p:nvPr>
            <p:ph idx="1" type="body"/>
          </p:nvPr>
        </p:nvSpPr>
        <p:spPr>
          <a:xfrm>
            <a:off x="311700" y="1410525"/>
            <a:ext cx="8520600" cy="1064400"/>
          </a:xfrm>
          <a:prstGeom prst="rect">
            <a:avLst/>
          </a:prstGeom>
          <a:solidFill>
            <a:srgbClr val="CFE2F3"/>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95000"/>
              </a:lnSpc>
              <a:spcBef>
                <a:spcPts val="0"/>
              </a:spcBef>
              <a:spcAft>
                <a:spcPts val="0"/>
              </a:spcAft>
              <a:buSzPts val="935"/>
              <a:buNone/>
            </a:pPr>
            <a:r>
              <a:rPr lang="en" sz="1400">
                <a:solidFill>
                  <a:schemeClr val="dk1"/>
                </a:solidFill>
              </a:rPr>
              <a:t>In our school, we strive to offer meaningful engagement opportunities within existing boundaries and structures. Collaboration includes providing information in advance of changes and seeking feedback before decisions are made and when possible, exploring other possibilities, acknowledging power imbalances.</a:t>
            </a:r>
            <a:r>
              <a:rPr lang="en" sz="1400">
                <a:solidFill>
                  <a:schemeClr val="dk1"/>
                </a:solidFill>
                <a:highlight>
                  <a:srgbClr val="FFFF00"/>
                </a:highlight>
              </a:rPr>
              <a:t> </a:t>
            </a:r>
            <a:endParaRPr sz="1400">
              <a:solidFill>
                <a:schemeClr val="dk1"/>
              </a:solidFill>
              <a:highlight>
                <a:srgbClr val="FFFF00"/>
              </a:highlight>
            </a:endParaRPr>
          </a:p>
          <a:p>
            <a:pPr indent="0" lvl="0" marL="0" rtl="0" algn="l">
              <a:lnSpc>
                <a:spcPct val="87916"/>
              </a:lnSpc>
              <a:spcBef>
                <a:spcPts val="0"/>
              </a:spcBef>
              <a:spcAft>
                <a:spcPts val="800"/>
              </a:spcAft>
              <a:buSzPts val="935"/>
              <a:buNone/>
            </a:pPr>
            <a:r>
              <a:t/>
            </a:r>
            <a:endParaRPr sz="1400">
              <a:solidFill>
                <a:schemeClr val="dk1"/>
              </a:solidFill>
            </a:endParaRPr>
          </a:p>
        </p:txBody>
      </p:sp>
      <p:sp>
        <p:nvSpPr>
          <p:cNvPr id="174" name="Google Shape;174;p26"/>
          <p:cNvSpPr txBox="1"/>
          <p:nvPr/>
        </p:nvSpPr>
        <p:spPr>
          <a:xfrm>
            <a:off x="1975525" y="2714125"/>
            <a:ext cx="4725300" cy="1599600"/>
          </a:xfrm>
          <a:prstGeom prst="rect">
            <a:avLst/>
          </a:prstGeom>
          <a:noFill/>
          <a:ln cap="flat" cmpd="sng" w="76200">
            <a:solidFill>
              <a:srgbClr val="38761D"/>
            </a:solidFill>
            <a:prstDash val="solid"/>
            <a:round/>
            <a:headEnd len="sm" w="sm" type="none"/>
            <a:tailEnd len="sm" w="sm" type="none"/>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700">
              <a:solidFill>
                <a:schemeClr val="dk1"/>
              </a:solidFill>
            </a:endParaRPr>
          </a:p>
          <a:p>
            <a:pPr indent="-330200" lvl="0" marL="457200" rtl="0" algn="l">
              <a:lnSpc>
                <a:spcPct val="115000"/>
              </a:lnSpc>
              <a:spcBef>
                <a:spcPts val="0"/>
              </a:spcBef>
              <a:spcAft>
                <a:spcPts val="0"/>
              </a:spcAft>
              <a:buClr>
                <a:schemeClr val="dk1"/>
              </a:buClr>
              <a:buSzPts val="1600"/>
              <a:buChar char="●"/>
            </a:pPr>
            <a:r>
              <a:rPr b="1" lang="en">
                <a:solidFill>
                  <a:schemeClr val="dk1"/>
                </a:solidFill>
              </a:rPr>
              <a:t>How might trauma-sensitive principles be incorporated into collaborative discussions?</a:t>
            </a:r>
            <a:endParaRPr b="1">
              <a:solidFill>
                <a:schemeClr val="dk1"/>
              </a:solidFill>
            </a:endParaRPr>
          </a:p>
          <a:p>
            <a:pPr indent="-330200" lvl="0" marL="457200" rtl="0" algn="l">
              <a:lnSpc>
                <a:spcPct val="115000"/>
              </a:lnSpc>
              <a:spcBef>
                <a:spcPts val="0"/>
              </a:spcBef>
              <a:spcAft>
                <a:spcPts val="0"/>
              </a:spcAft>
              <a:buClr>
                <a:schemeClr val="dk1"/>
              </a:buClr>
              <a:buSzPts val="1600"/>
              <a:buChar char="●"/>
            </a:pPr>
            <a:r>
              <a:rPr b="1" lang="en">
                <a:solidFill>
                  <a:schemeClr val="dk1"/>
                </a:solidFill>
              </a:rPr>
              <a:t>Who is included in the collaboration, and who may still be missing?</a:t>
            </a:r>
            <a:endParaRPr b="1">
              <a:solidFill>
                <a:schemeClr val="dk1"/>
              </a:solidFill>
            </a:endParaRPr>
          </a:p>
          <a:p>
            <a:pPr indent="0" lvl="0" marL="0" rtl="0" algn="l">
              <a:lnSpc>
                <a:spcPct val="115000"/>
              </a:lnSpc>
              <a:spcBef>
                <a:spcPts val="1000"/>
              </a:spcBef>
              <a:spcAft>
                <a:spcPts val="0"/>
              </a:spcAft>
              <a:buNone/>
            </a:pPr>
            <a:r>
              <a:t/>
            </a:r>
            <a:endParaRPr b="1">
              <a:solidFill>
                <a:schemeClr val="dk1"/>
              </a:solidFill>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457200" rtl="0" algn="l">
              <a:lnSpc>
                <a:spcPct val="115000"/>
              </a:lnSpc>
              <a:spcBef>
                <a:spcPts val="800"/>
              </a:spcBef>
              <a:spcAft>
                <a:spcPts val="0"/>
              </a:spcAft>
              <a:buNone/>
            </a:pPr>
            <a:r>
              <a:t/>
            </a:r>
            <a:endParaRPr sz="1200">
              <a:solidFill>
                <a:schemeClr val="dk1"/>
              </a:solidFill>
              <a:latin typeface="Roboto"/>
              <a:ea typeface="Roboto"/>
              <a:cs typeface="Roboto"/>
              <a:sym typeface="Roboto"/>
            </a:endParaRPr>
          </a:p>
        </p:txBody>
      </p:sp>
      <p:pic>
        <p:nvPicPr>
          <p:cNvPr id="175" name="Google Shape;175;p26" title="Icon - Collaboration.png"/>
          <p:cNvPicPr preferRelativeResize="0"/>
          <p:nvPr/>
        </p:nvPicPr>
        <p:blipFill>
          <a:blip r:embed="rId3">
            <a:alphaModFix/>
          </a:blip>
          <a:stretch>
            <a:fillRect/>
          </a:stretch>
        </p:blipFill>
        <p:spPr>
          <a:xfrm>
            <a:off x="8001000" y="0"/>
            <a:ext cx="1143000" cy="1145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7"/>
          <p:cNvSpPr txBox="1"/>
          <p:nvPr>
            <p:ph type="title"/>
          </p:nvPr>
        </p:nvSpPr>
        <p:spPr>
          <a:xfrm>
            <a:off x="311700" y="258607"/>
            <a:ext cx="8520600" cy="787500"/>
          </a:xfrm>
          <a:prstGeom prst="rect">
            <a:avLst/>
          </a:prstGeom>
          <a:noFill/>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990"/>
              <a:buNone/>
            </a:pPr>
            <a:r>
              <a:rPr b="1" lang="en" sz="1800">
                <a:solidFill>
                  <a:schemeClr val="lt1"/>
                </a:solidFill>
              </a:rPr>
              <a:t>SMHON </a:t>
            </a:r>
            <a:r>
              <a:rPr b="1" lang="en" sz="1800">
                <a:solidFill>
                  <a:schemeClr val="lt1"/>
                </a:solidFill>
              </a:rPr>
              <a:t>Six Principles to </a:t>
            </a:r>
            <a:r>
              <a:rPr b="1" lang="en" sz="1800"/>
              <a:t>G</a:t>
            </a:r>
            <a:r>
              <a:rPr b="1" lang="en" sz="1800">
                <a:solidFill>
                  <a:schemeClr val="lt1"/>
                </a:solidFill>
              </a:rPr>
              <a:t>uide Trauma-Sensitive Schools</a:t>
            </a:r>
            <a:endParaRPr b="1" sz="1800">
              <a:solidFill>
                <a:schemeClr val="lt1"/>
              </a:solidFill>
            </a:endParaRPr>
          </a:p>
          <a:p>
            <a:pPr indent="0" lvl="0" marL="0" rtl="0" algn="l">
              <a:lnSpc>
                <a:spcPct val="115000"/>
              </a:lnSpc>
              <a:spcBef>
                <a:spcPts val="0"/>
              </a:spcBef>
              <a:spcAft>
                <a:spcPts val="0"/>
              </a:spcAft>
              <a:buClr>
                <a:schemeClr val="dk1"/>
              </a:buClr>
              <a:buSzPts val="990"/>
              <a:buFont typeface="Arial"/>
              <a:buNone/>
            </a:pPr>
            <a:r>
              <a:rPr b="1" lang="en" sz="1800">
                <a:solidFill>
                  <a:schemeClr val="lt1"/>
                </a:solidFill>
              </a:rPr>
              <a:t>Principle #6: Agency</a:t>
            </a:r>
            <a:endParaRPr b="1" sz="1800">
              <a:solidFill>
                <a:schemeClr val="lt1"/>
              </a:solidFill>
            </a:endParaRPr>
          </a:p>
        </p:txBody>
      </p:sp>
      <p:sp>
        <p:nvSpPr>
          <p:cNvPr id="181" name="Google Shape;181;p27"/>
          <p:cNvSpPr txBox="1"/>
          <p:nvPr>
            <p:ph idx="1" type="body"/>
          </p:nvPr>
        </p:nvSpPr>
        <p:spPr>
          <a:xfrm>
            <a:off x="311700" y="1446125"/>
            <a:ext cx="8520600" cy="823200"/>
          </a:xfrm>
          <a:prstGeom prst="rect">
            <a:avLst/>
          </a:prstGeom>
          <a:solidFill>
            <a:srgbClr val="CFE2F3"/>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800"/>
              </a:spcAft>
              <a:buNone/>
            </a:pPr>
            <a:r>
              <a:rPr lang="en" sz="1400">
                <a:solidFill>
                  <a:schemeClr val="dk1"/>
                </a:solidFill>
              </a:rPr>
              <a:t>We </a:t>
            </a:r>
            <a:r>
              <a:rPr lang="en" sz="1400">
                <a:solidFill>
                  <a:schemeClr val="dk1"/>
                </a:solidFill>
              </a:rPr>
              <a:t>endeavour to support students and families, especially those with a history of trauma, to recognize their unique strengths, building on their existing resilience, affirming their identities, and providing a sense of hope for their future.</a:t>
            </a:r>
            <a:endParaRPr sz="1400">
              <a:solidFill>
                <a:schemeClr val="dk1"/>
              </a:solidFill>
            </a:endParaRPr>
          </a:p>
        </p:txBody>
      </p:sp>
      <p:sp>
        <p:nvSpPr>
          <p:cNvPr id="182" name="Google Shape;182;p27"/>
          <p:cNvSpPr txBox="1"/>
          <p:nvPr/>
        </p:nvSpPr>
        <p:spPr>
          <a:xfrm>
            <a:off x="1975525" y="2612425"/>
            <a:ext cx="4725300" cy="1829700"/>
          </a:xfrm>
          <a:prstGeom prst="rect">
            <a:avLst/>
          </a:prstGeom>
          <a:noFill/>
          <a:ln cap="flat" cmpd="sng" w="76200">
            <a:solidFill>
              <a:srgbClr val="38761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300">
              <a:solidFill>
                <a:schemeClr val="dk1"/>
              </a:solidFill>
              <a:latin typeface="Roboto"/>
              <a:ea typeface="Roboto"/>
              <a:cs typeface="Roboto"/>
              <a:sym typeface="Roboto"/>
            </a:endParaRPr>
          </a:p>
          <a:p>
            <a:pPr indent="-342900" lvl="0" marL="457200" rtl="0" algn="l">
              <a:spcBef>
                <a:spcPts val="800"/>
              </a:spcBef>
              <a:spcAft>
                <a:spcPts val="0"/>
              </a:spcAft>
              <a:buClr>
                <a:schemeClr val="dk1"/>
              </a:buClr>
              <a:buSzPts val="1800"/>
              <a:buChar char="●"/>
            </a:pPr>
            <a:r>
              <a:rPr b="1" lang="en">
                <a:solidFill>
                  <a:schemeClr val="dk1"/>
                </a:solidFill>
              </a:rPr>
              <a:t>What are some ways we might welcome, include and develop agency among students and families?</a:t>
            </a:r>
            <a:endParaRPr b="1">
              <a:solidFill>
                <a:schemeClr val="dk1"/>
              </a:solidFill>
            </a:endParaRPr>
          </a:p>
          <a:p>
            <a:pPr indent="-342900" lvl="0" marL="457200" rtl="0" algn="l">
              <a:lnSpc>
                <a:spcPct val="115000"/>
              </a:lnSpc>
              <a:spcBef>
                <a:spcPts val="0"/>
              </a:spcBef>
              <a:spcAft>
                <a:spcPts val="0"/>
              </a:spcAft>
              <a:buClr>
                <a:schemeClr val="dk1"/>
              </a:buClr>
              <a:buSzPts val="1800"/>
              <a:buChar char="●"/>
            </a:pPr>
            <a:r>
              <a:rPr b="1" lang="en">
                <a:solidFill>
                  <a:schemeClr val="dk1"/>
                </a:solidFill>
              </a:rPr>
              <a:t>What might be noticed when people experience agency within a trusting environment?</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800"/>
              </a:spcBef>
              <a:spcAft>
                <a:spcPts val="0"/>
              </a:spcAft>
              <a:buNone/>
            </a:pPr>
            <a:r>
              <a:t/>
            </a:r>
            <a:endParaRPr b="1">
              <a:solidFill>
                <a:schemeClr val="dk1"/>
              </a:solidFill>
            </a:endParaRPr>
          </a:p>
          <a:p>
            <a:pPr indent="0" lvl="0" marL="457200" rtl="0" algn="l">
              <a:spcBef>
                <a:spcPts val="800"/>
              </a:spcBef>
              <a:spcAft>
                <a:spcPts val="0"/>
              </a:spcAft>
              <a:buNone/>
            </a:pPr>
            <a:r>
              <a:t/>
            </a:r>
            <a:endParaRPr sz="1200">
              <a:solidFill>
                <a:schemeClr val="dk1"/>
              </a:solidFill>
              <a:latin typeface="Roboto"/>
              <a:ea typeface="Roboto"/>
              <a:cs typeface="Roboto"/>
              <a:sym typeface="Roboto"/>
            </a:endParaRPr>
          </a:p>
          <a:p>
            <a:pPr indent="0" lvl="0" marL="0" rtl="0" algn="l">
              <a:lnSpc>
                <a:spcPct val="107916"/>
              </a:lnSpc>
              <a:spcBef>
                <a:spcPts val="0"/>
              </a:spcBef>
              <a:spcAft>
                <a:spcPts val="0"/>
              </a:spcAft>
              <a:buNone/>
            </a:pPr>
            <a:r>
              <a:t/>
            </a:r>
            <a:endParaRPr sz="1200">
              <a:solidFill>
                <a:schemeClr val="dk1"/>
              </a:solidFill>
              <a:latin typeface="Roboto"/>
              <a:ea typeface="Roboto"/>
              <a:cs typeface="Roboto"/>
              <a:sym typeface="Roboto"/>
            </a:endParaRPr>
          </a:p>
          <a:p>
            <a:pPr indent="0" lvl="0" marL="457200" rtl="0" algn="l">
              <a:lnSpc>
                <a:spcPct val="115000"/>
              </a:lnSpc>
              <a:spcBef>
                <a:spcPts val="800"/>
              </a:spcBef>
              <a:spcAft>
                <a:spcPts val="0"/>
              </a:spcAft>
              <a:buNone/>
            </a:pPr>
            <a:r>
              <a:t/>
            </a:r>
            <a:endParaRPr sz="1200">
              <a:solidFill>
                <a:schemeClr val="dk1"/>
              </a:solidFill>
              <a:latin typeface="Roboto"/>
              <a:ea typeface="Roboto"/>
              <a:cs typeface="Roboto"/>
              <a:sym typeface="Roboto"/>
            </a:endParaRPr>
          </a:p>
        </p:txBody>
      </p:sp>
      <p:pic>
        <p:nvPicPr>
          <p:cNvPr id="183" name="Google Shape;183;p27" title="Icon - Agency.png"/>
          <p:cNvPicPr preferRelativeResize="0"/>
          <p:nvPr/>
        </p:nvPicPr>
        <p:blipFill>
          <a:blip r:embed="rId3">
            <a:alphaModFix/>
          </a:blip>
          <a:stretch>
            <a:fillRect/>
          </a:stretch>
        </p:blipFill>
        <p:spPr>
          <a:xfrm>
            <a:off x="8001000" y="0"/>
            <a:ext cx="1143000" cy="1145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t>Reflection and Next Steps</a:t>
            </a:r>
            <a:endParaRPr sz="2820"/>
          </a:p>
        </p:txBody>
      </p:sp>
      <p:sp>
        <p:nvSpPr>
          <p:cNvPr id="189" name="Google Shape;189;p28"/>
          <p:cNvSpPr txBox="1"/>
          <p:nvPr>
            <p:ph idx="1" type="body"/>
          </p:nvPr>
        </p:nvSpPr>
        <p:spPr>
          <a:xfrm>
            <a:off x="311700" y="1777275"/>
            <a:ext cx="8520600" cy="2599500"/>
          </a:xfrm>
          <a:prstGeom prst="rect">
            <a:avLst/>
          </a:prstGeom>
          <a:ln cap="flat" cmpd="sng" w="76200">
            <a:solidFill>
              <a:srgbClr val="38761D"/>
            </a:solidFill>
            <a:prstDash val="solid"/>
            <a:round/>
            <a:headEnd len="sm" w="sm" type="none"/>
            <a:tailEnd len="sm" w="sm" type="none"/>
          </a:ln>
        </p:spPr>
        <p:txBody>
          <a:bodyPr anchorCtr="0" anchor="t" bIns="91425" lIns="91425" spcFirstLastPara="1" rIns="91425" wrap="square" tIns="91425">
            <a:normAutofit/>
          </a:bodyPr>
          <a:lstStyle/>
          <a:p>
            <a:pPr indent="-381000" lvl="0" marL="457200" rtl="0" algn="l">
              <a:lnSpc>
                <a:spcPct val="150000"/>
              </a:lnSpc>
              <a:spcBef>
                <a:spcPts val="0"/>
              </a:spcBef>
              <a:spcAft>
                <a:spcPts val="0"/>
              </a:spcAft>
              <a:buClr>
                <a:schemeClr val="dk1"/>
              </a:buClr>
              <a:buSzPts val="2400"/>
              <a:buChar char="●"/>
            </a:pPr>
            <a:r>
              <a:rPr lang="en" sz="2400">
                <a:solidFill>
                  <a:schemeClr val="dk1"/>
                </a:solidFill>
              </a:rPr>
              <a:t>3 c</a:t>
            </a:r>
            <a:r>
              <a:rPr lang="en" sz="2400">
                <a:solidFill>
                  <a:schemeClr val="dk1"/>
                </a:solidFill>
              </a:rPr>
              <a:t>onnections I have made with my existing practices.</a:t>
            </a:r>
            <a:endParaRPr sz="2400">
              <a:solidFill>
                <a:schemeClr val="dk1"/>
              </a:solidFill>
            </a:endParaRPr>
          </a:p>
          <a:p>
            <a:pPr indent="-381000" lvl="0" marL="457200" rtl="0" algn="l">
              <a:lnSpc>
                <a:spcPct val="150000"/>
              </a:lnSpc>
              <a:spcBef>
                <a:spcPts val="0"/>
              </a:spcBef>
              <a:spcAft>
                <a:spcPts val="0"/>
              </a:spcAft>
              <a:buClr>
                <a:schemeClr val="dk1"/>
              </a:buClr>
              <a:buSzPts val="2400"/>
              <a:buChar char="●"/>
            </a:pPr>
            <a:r>
              <a:rPr lang="en" sz="2400">
                <a:solidFill>
                  <a:schemeClr val="dk1"/>
                </a:solidFill>
              </a:rPr>
              <a:t>2 n</a:t>
            </a:r>
            <a:r>
              <a:rPr lang="en" sz="2400">
                <a:solidFill>
                  <a:schemeClr val="dk1"/>
                </a:solidFill>
              </a:rPr>
              <a:t>ew ideas that I will integrate into my practice going forward. How will I know the impact?</a:t>
            </a:r>
            <a:endParaRPr sz="2400">
              <a:solidFill>
                <a:schemeClr val="dk1"/>
              </a:solidFill>
            </a:endParaRPr>
          </a:p>
          <a:p>
            <a:pPr indent="-381000" lvl="0" marL="457200" rtl="0" algn="l">
              <a:lnSpc>
                <a:spcPct val="150000"/>
              </a:lnSpc>
              <a:spcBef>
                <a:spcPts val="0"/>
              </a:spcBef>
              <a:spcAft>
                <a:spcPts val="0"/>
              </a:spcAft>
              <a:buClr>
                <a:schemeClr val="dk1"/>
              </a:buClr>
              <a:buSzPts val="2400"/>
              <a:buChar char="●"/>
            </a:pPr>
            <a:r>
              <a:rPr lang="en" sz="2400">
                <a:solidFill>
                  <a:schemeClr val="dk1"/>
                </a:solidFill>
              </a:rPr>
              <a:t>1 a</a:t>
            </a:r>
            <a:r>
              <a:rPr lang="en" sz="2400">
                <a:solidFill>
                  <a:schemeClr val="dk1"/>
                </a:solidFill>
              </a:rPr>
              <a:t>rea that I would like to learn more about.</a:t>
            </a:r>
            <a:endParaRPr sz="2400">
              <a:solidFill>
                <a:schemeClr val="dk1"/>
              </a:solidFill>
            </a:endParaRPr>
          </a:p>
        </p:txBody>
      </p:sp>
      <p:pic>
        <p:nvPicPr>
          <p:cNvPr id="190" name="Google Shape;190;p28"/>
          <p:cNvPicPr preferRelativeResize="0"/>
          <p:nvPr/>
        </p:nvPicPr>
        <p:blipFill>
          <a:blip r:embed="rId3">
            <a:alphaModFix/>
          </a:blip>
          <a:stretch>
            <a:fillRect/>
          </a:stretch>
        </p:blipFill>
        <p:spPr>
          <a:xfrm>
            <a:off x="7221500" y="-23065"/>
            <a:ext cx="1881525" cy="1135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t>Self Care</a:t>
            </a:r>
            <a:endParaRPr sz="2820"/>
          </a:p>
        </p:txBody>
      </p:sp>
      <p:sp>
        <p:nvSpPr>
          <p:cNvPr id="196" name="Google Shape;196;p29"/>
          <p:cNvSpPr txBox="1"/>
          <p:nvPr>
            <p:ph idx="1" type="body"/>
          </p:nvPr>
        </p:nvSpPr>
        <p:spPr>
          <a:xfrm>
            <a:off x="473850" y="1754050"/>
            <a:ext cx="7864500" cy="3184500"/>
          </a:xfrm>
          <a:prstGeom prst="rect">
            <a:avLst/>
          </a:prstGeom>
        </p:spPr>
        <p:txBody>
          <a:bodyPr anchorCtr="0" anchor="t" bIns="91425" lIns="91425" spcFirstLastPara="1" rIns="91425" wrap="square" tIns="91425">
            <a:normAutofit/>
          </a:bodyPr>
          <a:lstStyle/>
          <a:p>
            <a:pPr indent="-381000" lvl="0" marL="457200" rtl="0" algn="l">
              <a:lnSpc>
                <a:spcPct val="150000"/>
              </a:lnSpc>
              <a:spcBef>
                <a:spcPts val="0"/>
              </a:spcBef>
              <a:spcAft>
                <a:spcPts val="0"/>
              </a:spcAft>
              <a:buClr>
                <a:srgbClr val="232323"/>
              </a:buClr>
              <a:buSzPts val="2400"/>
              <a:buChar char="●"/>
            </a:pPr>
            <a:r>
              <a:rPr lang="en" sz="2400">
                <a:solidFill>
                  <a:srgbClr val="232323"/>
                </a:solidFill>
              </a:rPr>
              <a:t>What do I do daily that helps bring calm to my day?</a:t>
            </a:r>
            <a:endParaRPr sz="2400">
              <a:solidFill>
                <a:srgbClr val="232323"/>
              </a:solidFill>
            </a:endParaRPr>
          </a:p>
          <a:p>
            <a:pPr indent="-381000" lvl="0" marL="457200" rtl="0" algn="l">
              <a:lnSpc>
                <a:spcPct val="150000"/>
              </a:lnSpc>
              <a:spcBef>
                <a:spcPts val="0"/>
              </a:spcBef>
              <a:spcAft>
                <a:spcPts val="0"/>
              </a:spcAft>
              <a:buClr>
                <a:srgbClr val="232323"/>
              </a:buClr>
              <a:buSzPts val="2400"/>
              <a:buChar char="●"/>
            </a:pPr>
            <a:r>
              <a:rPr lang="en" sz="2400">
                <a:solidFill>
                  <a:srgbClr val="232323"/>
                </a:solidFill>
              </a:rPr>
              <a:t>Where are there opportunities for me to build personal wellness habits into my daily routine?</a:t>
            </a:r>
            <a:endParaRPr sz="2400">
              <a:solidFill>
                <a:srgbClr val="232323"/>
              </a:solidFill>
            </a:endParaRPr>
          </a:p>
          <a:p>
            <a:pPr indent="-381000" lvl="0" marL="457200" rtl="0" algn="l">
              <a:lnSpc>
                <a:spcPct val="150000"/>
              </a:lnSpc>
              <a:spcBef>
                <a:spcPts val="0"/>
              </a:spcBef>
              <a:spcAft>
                <a:spcPts val="0"/>
              </a:spcAft>
              <a:buClr>
                <a:srgbClr val="232323"/>
              </a:buClr>
              <a:buSzPts val="2400"/>
              <a:buChar char="●"/>
            </a:pPr>
            <a:r>
              <a:rPr lang="en" sz="2400">
                <a:solidFill>
                  <a:srgbClr val="232323"/>
                </a:solidFill>
              </a:rPr>
              <a:t>What is one commitment I can make to increase my daily wellness?</a:t>
            </a:r>
            <a:endParaRPr sz="2400">
              <a:solidFill>
                <a:srgbClr val="232323"/>
              </a:solidFill>
            </a:endParaRPr>
          </a:p>
          <a:p>
            <a:pPr indent="0" lvl="0" marL="0" rtl="0" algn="l">
              <a:spcBef>
                <a:spcPts val="0"/>
              </a:spcBef>
              <a:spcAft>
                <a:spcPts val="1200"/>
              </a:spcAft>
              <a:buClr>
                <a:schemeClr val="dk1"/>
              </a:buClr>
              <a:buSzPts val="1100"/>
              <a:buFont typeface="Arial"/>
              <a:buNone/>
            </a:pPr>
            <a:r>
              <a:t/>
            </a:r>
            <a:endParaRPr sz="600"/>
          </a:p>
        </p:txBody>
      </p:sp>
      <p:pic>
        <p:nvPicPr>
          <p:cNvPr id="197" name="Google Shape;197;p29" title="qrcode_smho-smso.ca (1).png"/>
          <p:cNvPicPr preferRelativeResize="0"/>
          <p:nvPr/>
        </p:nvPicPr>
        <p:blipFill>
          <a:blip r:embed="rId3">
            <a:alphaModFix/>
          </a:blip>
          <a:stretch>
            <a:fillRect/>
          </a:stretch>
        </p:blipFill>
        <p:spPr>
          <a:xfrm>
            <a:off x="7583000" y="0"/>
            <a:ext cx="1561001" cy="15610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0"/>
          <p:cNvSpPr txBox="1"/>
          <p:nvPr>
            <p:ph type="title"/>
          </p:nvPr>
        </p:nvSpPr>
        <p:spPr>
          <a:xfrm>
            <a:off x="249400" y="2979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t>Supportive Resources</a:t>
            </a:r>
            <a:endParaRPr sz="2820"/>
          </a:p>
        </p:txBody>
      </p:sp>
      <p:sp>
        <p:nvSpPr>
          <p:cNvPr id="203" name="Google Shape;203;p30"/>
          <p:cNvSpPr txBox="1"/>
          <p:nvPr>
            <p:ph idx="1" type="body"/>
          </p:nvPr>
        </p:nvSpPr>
        <p:spPr>
          <a:xfrm>
            <a:off x="311700" y="1279525"/>
            <a:ext cx="8520600" cy="38106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en" sz="1100" u="sng">
                <a:solidFill>
                  <a:srgbClr val="0070C0"/>
                </a:solidFill>
                <a:highlight>
                  <a:srgbClr val="FFFFFF"/>
                </a:highlight>
                <a:hlinkClick r:id="rId3">
                  <a:extLst>
                    <a:ext uri="{A12FA001-AC4F-418D-AE19-62706E023703}">
                      <ahyp:hlinkClr val="tx"/>
                    </a:ext>
                  </a:extLst>
                </a:hlinkClick>
              </a:rPr>
              <a:t>The First 10 Days and Beyond: Building Connections and Supporting Student Well-Being</a:t>
            </a:r>
            <a:r>
              <a:rPr lang="en" sz="1100">
                <a:solidFill>
                  <a:srgbClr val="0070C0"/>
                </a:solidFill>
                <a:highlight>
                  <a:srgbClr val="FFFFFF"/>
                </a:highlight>
              </a:rPr>
              <a:t> </a:t>
            </a:r>
            <a:r>
              <a:rPr lang="en" sz="1100">
                <a:solidFill>
                  <a:schemeClr val="dk1"/>
                </a:solidFill>
                <a:highlight>
                  <a:srgbClr val="FFFFFF"/>
                </a:highlight>
              </a:rPr>
              <a:t>- Guidance for educators to create caring and mentally healthy classroom environments early in the year. </a:t>
            </a:r>
            <a:endParaRPr sz="1100">
              <a:solidFill>
                <a:schemeClr val="dk1"/>
              </a:solidFill>
              <a:highlight>
                <a:srgbClr val="FFFFFF"/>
              </a:highlight>
            </a:endParaRPr>
          </a:p>
          <a:p>
            <a:pPr indent="0" lvl="0" marL="0" rtl="0" algn="l">
              <a:spcBef>
                <a:spcPts val="0"/>
              </a:spcBef>
              <a:spcAft>
                <a:spcPts val="0"/>
              </a:spcAft>
              <a:buNone/>
            </a:pPr>
            <a:r>
              <a:t/>
            </a:r>
            <a:endParaRPr sz="1100">
              <a:solidFill>
                <a:schemeClr val="dk1"/>
              </a:solidFill>
              <a:highlight>
                <a:srgbClr val="FFFFFF"/>
              </a:highlight>
            </a:endParaRPr>
          </a:p>
          <a:p>
            <a:pPr indent="0" lvl="0" marL="0" rtl="0" algn="l">
              <a:spcBef>
                <a:spcPts val="0"/>
              </a:spcBef>
              <a:spcAft>
                <a:spcPts val="0"/>
              </a:spcAft>
              <a:buNone/>
            </a:pPr>
            <a:r>
              <a:rPr lang="en" sz="1100" u="sng">
                <a:solidFill>
                  <a:srgbClr val="0070C0"/>
                </a:solidFill>
                <a:highlight>
                  <a:srgbClr val="FFFFFF"/>
                </a:highlight>
                <a:hlinkClick r:id="rId4">
                  <a:extLst>
                    <a:ext uri="{A12FA001-AC4F-418D-AE19-62706E023703}">
                      <ahyp:hlinkClr val="tx"/>
                    </a:ext>
                  </a:extLst>
                </a:hlinkClick>
              </a:rPr>
              <a:t>Starting the Year Well – Five Days of Activities to Build Connection and Calm</a:t>
            </a:r>
            <a:r>
              <a:rPr lang="en" sz="1100">
                <a:solidFill>
                  <a:srgbClr val="0070C0"/>
                </a:solidFill>
                <a:highlight>
                  <a:srgbClr val="FFFFFF"/>
                </a:highlight>
              </a:rPr>
              <a:t> </a:t>
            </a:r>
            <a:r>
              <a:rPr lang="en" sz="1100">
                <a:solidFill>
                  <a:schemeClr val="dk1"/>
                </a:solidFill>
                <a:highlight>
                  <a:srgbClr val="FFFFFF"/>
                </a:highlight>
              </a:rPr>
              <a:t>- Structured activities to begin the school year or semester while supporting mental health and belonging. </a:t>
            </a:r>
            <a:endParaRPr sz="1100">
              <a:solidFill>
                <a:schemeClr val="dk1"/>
              </a:solidFill>
              <a:highlight>
                <a:srgbClr val="FFFFFF"/>
              </a:highlight>
            </a:endParaRPr>
          </a:p>
          <a:p>
            <a:pPr indent="0" lvl="0" marL="0" rtl="0" algn="l">
              <a:spcBef>
                <a:spcPts val="0"/>
              </a:spcBef>
              <a:spcAft>
                <a:spcPts val="0"/>
              </a:spcAft>
              <a:buNone/>
            </a:pPr>
            <a:r>
              <a:rPr lang="en" sz="1100">
                <a:solidFill>
                  <a:schemeClr val="dk1"/>
                </a:solidFill>
                <a:highlight>
                  <a:srgbClr val="FFFFFF"/>
                </a:highlight>
              </a:rPr>
              <a:t> </a:t>
            </a:r>
            <a:endParaRPr sz="1100">
              <a:solidFill>
                <a:schemeClr val="dk1"/>
              </a:solidFill>
              <a:highlight>
                <a:srgbClr val="FFFFFF"/>
              </a:highlight>
            </a:endParaRPr>
          </a:p>
          <a:p>
            <a:pPr indent="0" lvl="0" marL="0" rtl="0" algn="l">
              <a:spcBef>
                <a:spcPts val="0"/>
              </a:spcBef>
              <a:spcAft>
                <a:spcPts val="0"/>
              </a:spcAft>
              <a:buNone/>
            </a:pPr>
            <a:r>
              <a:rPr lang="en" sz="1082" u="sng">
                <a:solidFill>
                  <a:srgbClr val="0070C0"/>
                </a:solidFill>
                <a:highlight>
                  <a:srgbClr val="FFFFFF"/>
                </a:highlight>
                <a:hlinkClick r:id="rId5">
                  <a:extLst>
                    <a:ext uri="{A12FA001-AC4F-418D-AE19-62706E023703}">
                      <ahyp:hlinkClr val="tx"/>
                    </a:ext>
                  </a:extLst>
                </a:hlinkClick>
              </a:rPr>
              <a:t>Listen, Believe &amp; Act </a:t>
            </a:r>
            <a:r>
              <a:rPr lang="en" sz="1200" u="sng">
                <a:solidFill>
                  <a:srgbClr val="0070C0"/>
                </a:solidFill>
                <a:highlight>
                  <a:srgbClr val="FFFFFF"/>
                </a:highlight>
                <a:hlinkClick r:id="rId6">
                  <a:extLst>
                    <a:ext uri="{A12FA001-AC4F-418D-AE19-62706E023703}">
                      <ahyp:hlinkClr val="tx"/>
                    </a:ext>
                  </a:extLst>
                </a:hlinkClick>
              </a:rPr>
              <a:t>- </a:t>
            </a:r>
            <a:r>
              <a:rPr lang="en" sz="1100" u="sng">
                <a:solidFill>
                  <a:srgbClr val="0070C0"/>
                </a:solidFill>
                <a:highlight>
                  <a:srgbClr val="FFFFFF"/>
                </a:highlight>
                <a:hlinkClick r:id="rId7">
                  <a:extLst>
                    <a:ext uri="{A12FA001-AC4F-418D-AE19-62706E023703}">
                      <ahyp:hlinkClr val="tx"/>
                    </a:ext>
                  </a:extLst>
                </a:hlinkClick>
              </a:rPr>
              <a:t>Support for students who have been disproportionately impacted in schools </a:t>
            </a:r>
            <a:r>
              <a:rPr lang="en" sz="1100">
                <a:solidFill>
                  <a:srgbClr val="0070C0"/>
                </a:solidFill>
                <a:highlight>
                  <a:srgbClr val="FFFFFF"/>
                </a:highlight>
              </a:rPr>
              <a:t>- I</a:t>
            </a:r>
            <a:r>
              <a:rPr lang="en" sz="1100">
                <a:solidFill>
                  <a:schemeClr val="dk1"/>
                </a:solidFill>
                <a:highlight>
                  <a:srgbClr val="FFFFFF"/>
                </a:highlight>
              </a:rPr>
              <a:t>nformation sheet to help educators respond to students affected by inequities or discrimination. </a:t>
            </a:r>
            <a:endParaRPr sz="1100">
              <a:solidFill>
                <a:schemeClr val="dk1"/>
              </a:solidFill>
              <a:highlight>
                <a:srgbClr val="FFFFFF"/>
              </a:highlight>
            </a:endParaRPr>
          </a:p>
          <a:p>
            <a:pPr indent="0" lvl="0" marL="0" rtl="0" algn="l">
              <a:spcBef>
                <a:spcPts val="0"/>
              </a:spcBef>
              <a:spcAft>
                <a:spcPts val="0"/>
              </a:spcAft>
              <a:buNone/>
            </a:pPr>
            <a:r>
              <a:t/>
            </a:r>
            <a:endParaRPr sz="1100">
              <a:solidFill>
                <a:schemeClr val="dk1"/>
              </a:solidFill>
              <a:highlight>
                <a:srgbClr val="FFFFFF"/>
              </a:highlight>
            </a:endParaRPr>
          </a:p>
          <a:p>
            <a:pPr indent="0" lvl="0" marL="0" rtl="0" algn="l">
              <a:spcBef>
                <a:spcPts val="0"/>
              </a:spcBef>
              <a:spcAft>
                <a:spcPts val="0"/>
              </a:spcAft>
              <a:buNone/>
            </a:pPr>
            <a:r>
              <a:rPr lang="en" sz="1100" u="sng">
                <a:solidFill>
                  <a:srgbClr val="0070C0"/>
                </a:solidFill>
                <a:highlight>
                  <a:srgbClr val="FFFFFF"/>
                </a:highlight>
                <a:hlinkClick r:id="rId8">
                  <a:extLst>
                    <a:ext uri="{A12FA001-AC4F-418D-AE19-62706E023703}">
                      <ahyp:hlinkClr val="tx"/>
                    </a:ext>
                  </a:extLst>
                </a:hlinkClick>
              </a:rPr>
              <a:t>Promoting and Supporting Safe Spaces for Black Students</a:t>
            </a:r>
            <a:r>
              <a:rPr lang="en" sz="1100">
                <a:solidFill>
                  <a:schemeClr val="dk1"/>
                </a:solidFill>
                <a:highlight>
                  <a:srgbClr val="FFFFFF"/>
                </a:highlight>
              </a:rPr>
              <a:t> - Guidance for creating affirming spaces that support Black students’ mental health and belonging. </a:t>
            </a:r>
            <a:endParaRPr sz="1100">
              <a:solidFill>
                <a:schemeClr val="dk1"/>
              </a:solidFill>
              <a:highlight>
                <a:srgbClr val="FFFFFF"/>
              </a:highlight>
            </a:endParaRPr>
          </a:p>
          <a:p>
            <a:pPr indent="0" lvl="0" marL="0" rtl="0" algn="l">
              <a:spcBef>
                <a:spcPts val="0"/>
              </a:spcBef>
              <a:spcAft>
                <a:spcPts val="0"/>
              </a:spcAft>
              <a:buNone/>
            </a:pPr>
            <a:r>
              <a:t/>
            </a:r>
            <a:endParaRPr sz="1100">
              <a:solidFill>
                <a:schemeClr val="dk1"/>
              </a:solidFill>
              <a:highlight>
                <a:srgbClr val="FFFFFF"/>
              </a:highlight>
            </a:endParaRPr>
          </a:p>
          <a:p>
            <a:pPr indent="0" lvl="0" marL="0" rtl="0" algn="l">
              <a:spcBef>
                <a:spcPts val="0"/>
              </a:spcBef>
              <a:spcAft>
                <a:spcPts val="0"/>
              </a:spcAft>
              <a:buNone/>
            </a:pPr>
            <a:r>
              <a:rPr lang="en" sz="1100" u="sng">
                <a:solidFill>
                  <a:srgbClr val="0070C0"/>
                </a:solidFill>
                <a:highlight>
                  <a:srgbClr val="FFFFFF"/>
                </a:highlight>
                <a:hlinkClick r:id="rId9">
                  <a:extLst>
                    <a:ext uri="{A12FA001-AC4F-418D-AE19-62706E023703}">
                      <ahyp:hlinkClr val="tx"/>
                    </a:ext>
                  </a:extLst>
                </a:hlinkClick>
              </a:rPr>
              <a:t>Identity-Affirming School Mental Health Framework</a:t>
            </a:r>
            <a:r>
              <a:rPr lang="en" sz="1100">
                <a:solidFill>
                  <a:srgbClr val="0070C0"/>
                </a:solidFill>
                <a:highlight>
                  <a:srgbClr val="FFFFFF"/>
                </a:highlight>
              </a:rPr>
              <a:t> </a:t>
            </a:r>
            <a:r>
              <a:rPr lang="en" sz="1100">
                <a:solidFill>
                  <a:schemeClr val="dk1"/>
                </a:solidFill>
                <a:highlight>
                  <a:srgbClr val="FFFFFF"/>
                </a:highlight>
              </a:rPr>
              <a:t>- Framework describing identity-affirming approaches to student mental health.</a:t>
            </a:r>
            <a:endParaRPr sz="1100">
              <a:solidFill>
                <a:schemeClr val="dk1"/>
              </a:solidFill>
              <a:highlight>
                <a:srgbClr val="FFFFFF"/>
              </a:highlight>
            </a:endParaRPr>
          </a:p>
          <a:p>
            <a:pPr indent="0" lvl="0" marL="0" rtl="0" algn="l">
              <a:spcBef>
                <a:spcPts val="0"/>
              </a:spcBef>
              <a:spcAft>
                <a:spcPts val="0"/>
              </a:spcAft>
              <a:buNone/>
            </a:pPr>
            <a:r>
              <a:rPr lang="en" sz="1100">
                <a:solidFill>
                  <a:schemeClr val="dk1"/>
                </a:solidFill>
                <a:highlight>
                  <a:srgbClr val="FFFFFF"/>
                </a:highlight>
              </a:rPr>
              <a:t> </a:t>
            </a:r>
            <a:endParaRPr sz="1200">
              <a:solidFill>
                <a:schemeClr val="dk1"/>
              </a:solidFill>
              <a:highlight>
                <a:srgbClr val="FFFFFF"/>
              </a:highlight>
            </a:endParaRPr>
          </a:p>
          <a:p>
            <a:pPr indent="0" lvl="0" marL="0" rtl="0" algn="l">
              <a:spcBef>
                <a:spcPts val="0"/>
              </a:spcBef>
              <a:spcAft>
                <a:spcPts val="0"/>
              </a:spcAft>
              <a:buNone/>
            </a:pPr>
            <a:r>
              <a:rPr lang="en" sz="1082" u="sng">
                <a:solidFill>
                  <a:srgbClr val="0070C0"/>
                </a:solidFill>
                <a:highlight>
                  <a:srgbClr val="FFFFFF"/>
                </a:highlight>
                <a:hlinkClick r:id="rId10">
                  <a:extLst>
                    <a:ext uri="{A12FA001-AC4F-418D-AE19-62706E023703}">
                      <ahyp:hlinkClr val="tx"/>
                    </a:ext>
                  </a:extLst>
                </a:hlinkClick>
              </a:rPr>
              <a:t>Supporting Students After a Tragic Event</a:t>
            </a:r>
            <a:r>
              <a:rPr lang="en" sz="1082">
                <a:solidFill>
                  <a:srgbClr val="0070C0"/>
                </a:solidFill>
                <a:highlight>
                  <a:srgbClr val="FFFFFF"/>
                </a:highlight>
              </a:rPr>
              <a:t> </a:t>
            </a:r>
            <a:r>
              <a:rPr lang="en" sz="1200">
                <a:solidFill>
                  <a:schemeClr val="dk1"/>
                </a:solidFill>
                <a:highlight>
                  <a:srgbClr val="FFFFFF"/>
                </a:highlight>
              </a:rPr>
              <a:t>- </a:t>
            </a:r>
            <a:r>
              <a:rPr lang="en" sz="1100">
                <a:solidFill>
                  <a:schemeClr val="dk1"/>
                </a:solidFill>
                <a:highlight>
                  <a:srgbClr val="FFFFFF"/>
                </a:highlight>
              </a:rPr>
              <a:t>Guidance for educators and school teams following tragic events that affect students or communities. </a:t>
            </a:r>
            <a:endParaRPr sz="1100">
              <a:solidFill>
                <a:schemeClr val="dk1"/>
              </a:solidFill>
              <a:highlight>
                <a:srgbClr val="FFFFFF"/>
              </a:highlight>
            </a:endParaRPr>
          </a:p>
          <a:p>
            <a:pPr indent="0" lvl="0" marL="0" rtl="0" algn="l">
              <a:spcBef>
                <a:spcPts val="0"/>
              </a:spcBef>
              <a:spcAft>
                <a:spcPts val="0"/>
              </a:spcAft>
              <a:buNone/>
            </a:pPr>
            <a:r>
              <a:rPr lang="en" sz="1100">
                <a:solidFill>
                  <a:schemeClr val="dk1"/>
                </a:solidFill>
                <a:highlight>
                  <a:srgbClr val="FFFFFF"/>
                </a:highlight>
              </a:rPr>
              <a:t> </a:t>
            </a:r>
            <a:endParaRPr sz="1100">
              <a:solidFill>
                <a:schemeClr val="dk1"/>
              </a:solidFill>
              <a:highlight>
                <a:srgbClr val="FFFFFF"/>
              </a:highlight>
            </a:endParaRPr>
          </a:p>
          <a:p>
            <a:pPr indent="0" lvl="0" marL="0" rtl="0" algn="l">
              <a:spcBef>
                <a:spcPts val="0"/>
              </a:spcBef>
              <a:spcAft>
                <a:spcPts val="0"/>
              </a:spcAft>
              <a:buNone/>
            </a:pPr>
            <a:r>
              <a:rPr lang="en" sz="1100" u="sng">
                <a:solidFill>
                  <a:srgbClr val="0070C0"/>
                </a:solidFill>
                <a:highlight>
                  <a:srgbClr val="FFFFFF"/>
                </a:highlight>
                <a:hlinkClick r:id="rId11">
                  <a:extLst>
                    <a:ext uri="{A12FA001-AC4F-418D-AE19-62706E023703}">
                      <ahyp:hlinkClr val="tx"/>
                    </a:ext>
                  </a:extLst>
                </a:hlinkClick>
              </a:rPr>
              <a:t>Supporting Conversations with Students About Distressing World Events</a:t>
            </a:r>
            <a:r>
              <a:rPr lang="en" sz="1100">
                <a:solidFill>
                  <a:srgbClr val="0070C0"/>
                </a:solidFill>
                <a:highlight>
                  <a:srgbClr val="FFFFFF"/>
                </a:highlight>
              </a:rPr>
              <a:t> </a:t>
            </a:r>
            <a:r>
              <a:rPr lang="en" sz="1100">
                <a:solidFill>
                  <a:schemeClr val="dk1"/>
                </a:solidFill>
                <a:highlight>
                  <a:srgbClr val="FFFFFF"/>
                </a:highlight>
              </a:rPr>
              <a:t>- Strategies for discussing global events that may cause anxiety or concern for students. </a:t>
            </a:r>
            <a:endParaRPr sz="1100">
              <a:solidFill>
                <a:schemeClr val="dk1"/>
              </a:solidFill>
              <a:highlight>
                <a:srgbClr val="FFFFFF"/>
              </a:highlight>
            </a:endParaRPr>
          </a:p>
          <a:p>
            <a:pPr indent="0" lvl="0" marL="0" rtl="0" algn="l">
              <a:spcBef>
                <a:spcPts val="0"/>
              </a:spcBef>
              <a:spcAft>
                <a:spcPts val="0"/>
              </a:spcAft>
              <a:buNone/>
            </a:pPr>
            <a:r>
              <a:rPr lang="en" sz="1100">
                <a:solidFill>
                  <a:schemeClr val="dk1"/>
                </a:solidFill>
                <a:highlight>
                  <a:srgbClr val="FFFFFF"/>
                </a:highlight>
              </a:rPr>
              <a:t> </a:t>
            </a:r>
            <a:endParaRPr sz="1100">
              <a:solidFill>
                <a:schemeClr val="dk1"/>
              </a:solidFill>
              <a:highlight>
                <a:srgbClr val="FFFFFF"/>
              </a:highlight>
            </a:endParaRPr>
          </a:p>
          <a:p>
            <a:pPr indent="0" lvl="0" marL="0" rtl="0" algn="l">
              <a:spcBef>
                <a:spcPts val="0"/>
              </a:spcBef>
              <a:spcAft>
                <a:spcPts val="0"/>
              </a:spcAft>
              <a:buNone/>
            </a:pPr>
            <a:r>
              <a:rPr lang="en" sz="1100" u="sng">
                <a:solidFill>
                  <a:srgbClr val="0070C0"/>
                </a:solidFill>
                <a:highlight>
                  <a:srgbClr val="FFFFFF"/>
                </a:highlight>
                <a:latin typeface="Roboto"/>
                <a:ea typeface="Roboto"/>
                <a:cs typeface="Roboto"/>
                <a:sym typeface="Roboto"/>
                <a:hlinkClick r:id="rId12">
                  <a:extLst>
                    <a:ext uri="{A12FA001-AC4F-418D-AE19-62706E023703}">
                      <ahyp:hlinkClr val="tx"/>
                    </a:ext>
                  </a:extLst>
                </a:hlinkClick>
              </a:rPr>
              <a:t>Supporting Minds Strategies at a Glance</a:t>
            </a:r>
            <a:r>
              <a:rPr lang="en" sz="1100" u="sng">
                <a:solidFill>
                  <a:srgbClr val="0070C0"/>
                </a:solidFill>
                <a:highlight>
                  <a:srgbClr val="FFFFFF"/>
                </a:highlight>
                <a:latin typeface="Roboto"/>
                <a:ea typeface="Roboto"/>
                <a:cs typeface="Roboto"/>
                <a:sym typeface="Roboto"/>
              </a:rPr>
              <a:t> -</a:t>
            </a:r>
            <a:r>
              <a:rPr b="1" lang="en" sz="1100" u="sng">
                <a:solidFill>
                  <a:srgbClr val="0E2740"/>
                </a:solidFill>
                <a:highlight>
                  <a:srgbClr val="FFFFFF"/>
                </a:highlight>
                <a:latin typeface="Roboto"/>
                <a:ea typeface="Roboto"/>
                <a:cs typeface="Roboto"/>
                <a:sym typeface="Roboto"/>
              </a:rPr>
              <a:t> </a:t>
            </a:r>
            <a:r>
              <a:rPr b="1" lang="en" sz="1050">
                <a:solidFill>
                  <a:srgbClr val="0E2740"/>
                </a:solidFill>
                <a:highlight>
                  <a:srgbClr val="FFFFFF"/>
                </a:highlight>
              </a:rPr>
              <a:t> </a:t>
            </a:r>
            <a:r>
              <a:rPr lang="en" sz="1050">
                <a:solidFill>
                  <a:srgbClr val="0E2740"/>
                </a:solidFill>
                <a:highlight>
                  <a:srgbClr val="FFFFFF"/>
                </a:highlight>
              </a:rPr>
              <a:t>-</a:t>
            </a:r>
            <a:r>
              <a:rPr b="1" lang="en" sz="1050">
                <a:solidFill>
                  <a:srgbClr val="0E2740"/>
                </a:solidFill>
                <a:highlight>
                  <a:srgbClr val="FFFFFF"/>
                </a:highlight>
              </a:rPr>
              <a:t> </a:t>
            </a:r>
            <a:r>
              <a:rPr lang="en" sz="1156">
                <a:solidFill>
                  <a:schemeClr val="dk1"/>
                </a:solidFill>
                <a:highlight>
                  <a:srgbClr val="FFFFFF"/>
                </a:highlight>
              </a:rPr>
              <a:t>Targeted strategies to support mental health (recognizing anxiety, emotional regulation…)</a:t>
            </a:r>
            <a:r>
              <a:rPr lang="en" sz="1039">
                <a:solidFill>
                  <a:schemeClr val="dk1"/>
                </a:solidFill>
                <a:highlight>
                  <a:srgbClr val="FFFFFF"/>
                </a:highlight>
              </a:rPr>
              <a:t>.</a:t>
            </a:r>
            <a:endParaRPr sz="1039">
              <a:solidFill>
                <a:schemeClr val="dk1"/>
              </a:solidFill>
              <a:highlight>
                <a:srgbClr val="FFFFFF"/>
              </a:highlight>
            </a:endParaRPr>
          </a:p>
          <a:p>
            <a:pPr indent="0" lvl="0" marL="0" rtl="0" algn="l">
              <a:spcBef>
                <a:spcPts val="0"/>
              </a:spcBef>
              <a:spcAft>
                <a:spcPts val="0"/>
              </a:spcAft>
              <a:buNone/>
            </a:pPr>
            <a:r>
              <a:t/>
            </a:r>
            <a:endParaRPr sz="1050">
              <a:solidFill>
                <a:srgbClr val="0F4761"/>
              </a:solidFill>
              <a:highlight>
                <a:srgbClr val="FFFFFF"/>
              </a:highlight>
            </a:endParaRPr>
          </a:p>
          <a:p>
            <a:pPr indent="0" lvl="0" marL="0" rtl="0" algn="l">
              <a:spcBef>
                <a:spcPts val="0"/>
              </a:spcBef>
              <a:spcAft>
                <a:spcPts val="0"/>
              </a:spcAft>
              <a:buNone/>
            </a:pPr>
            <a:r>
              <a:rPr lang="en" sz="1100" u="sng">
                <a:solidFill>
                  <a:srgbClr val="0070C0"/>
                </a:solidFill>
                <a:highlight>
                  <a:srgbClr val="FFFFFF"/>
                </a:highlight>
                <a:hlinkClick r:id="rId13">
                  <a:extLst>
                    <a:ext uri="{A12FA001-AC4F-418D-AE19-62706E023703}">
                      <ahyp:hlinkClr val="tx"/>
                    </a:ext>
                  </a:extLst>
                </a:hlinkClick>
              </a:rPr>
              <a:t>Supporting Student Leadership and Engagement Initiatives :</a:t>
            </a:r>
            <a:r>
              <a:rPr lang="en" sz="1100">
                <a:solidFill>
                  <a:schemeClr val="dk1"/>
                </a:solidFill>
                <a:highlight>
                  <a:srgbClr val="FFFFFF"/>
                </a:highlight>
              </a:rPr>
              <a:t> Guidance to help schools create supportive environments for student leadership and voice. </a:t>
            </a:r>
            <a:endParaRPr sz="1100">
              <a:solidFill>
                <a:schemeClr val="dk1"/>
              </a:solidFill>
              <a:highlight>
                <a:srgbClr val="FFFFFF"/>
              </a:highlight>
            </a:endParaRPr>
          </a:p>
          <a:p>
            <a:pPr indent="0" lvl="0" marL="0" rtl="0" algn="l">
              <a:spcBef>
                <a:spcPts val="0"/>
              </a:spcBef>
              <a:spcAft>
                <a:spcPts val="0"/>
              </a:spcAft>
              <a:buNone/>
            </a:pPr>
            <a:r>
              <a:t/>
            </a:r>
            <a:endParaRPr sz="1100">
              <a:solidFill>
                <a:schemeClr val="dk1"/>
              </a:solidFill>
              <a:highlight>
                <a:srgbClr val="FFFFFF"/>
              </a:highlight>
            </a:endParaRPr>
          </a:p>
          <a:p>
            <a:pPr indent="0" lvl="0" marL="0" rtl="0" algn="l">
              <a:spcBef>
                <a:spcPts val="0"/>
              </a:spcBef>
              <a:spcAft>
                <a:spcPts val="0"/>
              </a:spcAft>
              <a:buNone/>
            </a:pPr>
            <a:r>
              <a:rPr lang="en" sz="1100" u="sng">
                <a:solidFill>
                  <a:srgbClr val="0070C0"/>
                </a:solidFill>
                <a:highlight>
                  <a:srgbClr val="FFFFFF"/>
                </a:highlight>
                <a:hlinkClick r:id="rId14">
                  <a:extLst>
                    <a:ext uri="{A12FA001-AC4F-418D-AE19-62706E023703}">
                      <ahyp:hlinkClr val="tx"/>
                    </a:ext>
                  </a:extLst>
                </a:hlinkClick>
              </a:rPr>
              <a:t>Grab-and-Go Mental Health Activities</a:t>
            </a:r>
            <a:r>
              <a:rPr lang="en" sz="1100">
                <a:solidFill>
                  <a:srgbClr val="0070C0"/>
                </a:solidFill>
                <a:highlight>
                  <a:srgbClr val="FFFFFF"/>
                </a:highlight>
              </a:rPr>
              <a:t> </a:t>
            </a:r>
            <a:r>
              <a:rPr lang="en" sz="1100">
                <a:solidFill>
                  <a:schemeClr val="dk1"/>
                </a:solidFill>
                <a:highlight>
                  <a:srgbClr val="FFFFFF"/>
                </a:highlight>
              </a:rPr>
              <a:t>- Ready-to-use activities that help strengthen well-being, emotional safety and student agency. </a:t>
            </a:r>
            <a:endParaRPr sz="1100">
              <a:solidFill>
                <a:schemeClr val="dk1"/>
              </a:solidFill>
              <a:highlight>
                <a:srgbClr val="FFFFFF"/>
              </a:highlight>
            </a:endParaRPr>
          </a:p>
          <a:p>
            <a:pPr indent="0" lvl="0" marL="0" rtl="0" algn="l">
              <a:spcBef>
                <a:spcPts val="0"/>
              </a:spcBef>
              <a:spcAft>
                <a:spcPts val="0"/>
              </a:spcAft>
              <a:buNone/>
            </a:pPr>
            <a:r>
              <a:rPr lang="en" sz="1100">
                <a:solidFill>
                  <a:srgbClr val="2F2F2F"/>
                </a:solidFill>
                <a:highlight>
                  <a:srgbClr val="FFFFFF"/>
                </a:highlight>
              </a:rPr>
              <a:t> </a:t>
            </a:r>
            <a:endParaRPr sz="1100">
              <a:solidFill>
                <a:schemeClr val="dk1"/>
              </a:solidFill>
              <a:highlight>
                <a:srgbClr val="FFFFFF"/>
              </a:highlight>
            </a:endParaRPr>
          </a:p>
          <a:p>
            <a:pPr indent="0" lvl="0" marL="0" rtl="0" algn="l">
              <a:spcBef>
                <a:spcPts val="0"/>
              </a:spcBef>
              <a:spcAft>
                <a:spcPts val="0"/>
              </a:spcAft>
              <a:buNone/>
            </a:pPr>
            <a:r>
              <a:rPr lang="en" sz="1100" u="sng">
                <a:solidFill>
                  <a:srgbClr val="0070C0"/>
                </a:solidFill>
                <a:highlight>
                  <a:srgbClr val="FFFFFF"/>
                </a:highlight>
                <a:hlinkClick r:id="rId15">
                  <a:extLst>
                    <a:ext uri="{A12FA001-AC4F-418D-AE19-62706E023703}">
                      <ahyp:hlinkClr val="tx"/>
                    </a:ext>
                  </a:extLst>
                </a:hlinkClick>
              </a:rPr>
              <a:t>Connect Quest</a:t>
            </a:r>
            <a:r>
              <a:rPr lang="en" sz="1100">
                <a:solidFill>
                  <a:srgbClr val="0070C0"/>
                </a:solidFill>
                <a:highlight>
                  <a:srgbClr val="FFFFFF"/>
                </a:highlight>
              </a:rPr>
              <a:t> </a:t>
            </a:r>
            <a:r>
              <a:rPr lang="en" sz="1100">
                <a:solidFill>
                  <a:schemeClr val="dk1"/>
                </a:solidFill>
                <a:highlight>
                  <a:srgbClr val="FFFFFF"/>
                </a:highlight>
              </a:rPr>
              <a:t>-Student-driven activities designed to strengthen connection and belonging. </a:t>
            </a:r>
            <a:endParaRPr sz="1100">
              <a:solidFill>
                <a:schemeClr val="dk1"/>
              </a:solidFill>
              <a:highlight>
                <a:srgbClr val="FFFFFF"/>
              </a:highlight>
            </a:endParaRPr>
          </a:p>
          <a:p>
            <a:pPr indent="0" lvl="0" marL="0" rtl="0" algn="l">
              <a:spcBef>
                <a:spcPts val="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5"/>
          <p:cNvSpPr txBox="1"/>
          <p:nvPr>
            <p:ph type="title"/>
          </p:nvPr>
        </p:nvSpPr>
        <p:spPr>
          <a:xfrm>
            <a:off x="528825" y="445025"/>
            <a:ext cx="8303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t>Learning Goals</a:t>
            </a:r>
            <a:endParaRPr sz="2820"/>
          </a:p>
        </p:txBody>
      </p:sp>
      <p:sp>
        <p:nvSpPr>
          <p:cNvPr id="84" name="Google Shape;84;p15"/>
          <p:cNvSpPr txBox="1"/>
          <p:nvPr>
            <p:ph idx="1" type="body"/>
          </p:nvPr>
        </p:nvSpPr>
        <p:spPr>
          <a:xfrm>
            <a:off x="311700" y="1157025"/>
            <a:ext cx="8520600" cy="3550800"/>
          </a:xfrm>
          <a:prstGeom prst="rect">
            <a:avLst/>
          </a:prstGeom>
        </p:spPr>
        <p:txBody>
          <a:bodyPr anchorCtr="0" anchor="t" bIns="91425" lIns="91425" spcFirstLastPara="1" rIns="91425" wrap="square" tIns="91425">
            <a:noAutofit/>
          </a:bodyPr>
          <a:lstStyle/>
          <a:p>
            <a:pPr indent="-336550" lvl="0" marL="457200" rtl="0" algn="l">
              <a:spcBef>
                <a:spcPts val="1200"/>
              </a:spcBef>
              <a:spcAft>
                <a:spcPts val="0"/>
              </a:spcAft>
              <a:buClr>
                <a:schemeClr val="dk1"/>
              </a:buClr>
              <a:buSzPts val="1700"/>
              <a:buChar char="●"/>
            </a:pPr>
            <a:r>
              <a:rPr lang="en" sz="1700">
                <a:solidFill>
                  <a:schemeClr val="dk1"/>
                </a:solidFill>
              </a:rPr>
              <a:t>Understand the shift in language from </a:t>
            </a:r>
            <a:r>
              <a:rPr i="1" lang="en" sz="1700">
                <a:solidFill>
                  <a:schemeClr val="dk1"/>
                </a:solidFill>
              </a:rPr>
              <a:t>trauma-informed</a:t>
            </a:r>
            <a:r>
              <a:rPr lang="en" sz="1700">
                <a:solidFill>
                  <a:schemeClr val="dk1"/>
                </a:solidFill>
              </a:rPr>
              <a:t> to </a:t>
            </a:r>
            <a:r>
              <a:rPr i="1" lang="en" sz="1700">
                <a:solidFill>
                  <a:schemeClr val="dk1"/>
                </a:solidFill>
              </a:rPr>
              <a:t>trauma-sensitive</a:t>
            </a:r>
            <a:r>
              <a:rPr lang="en" sz="1700">
                <a:solidFill>
                  <a:schemeClr val="dk1"/>
                </a:solidFill>
              </a:rPr>
              <a:t> approaches, including the rationale and implications for daily practice.</a:t>
            </a:r>
            <a:endParaRPr sz="1700">
              <a:solidFill>
                <a:schemeClr val="dk1"/>
              </a:solidFill>
            </a:endParaRPr>
          </a:p>
          <a:p>
            <a:pPr indent="-336550" lvl="0" marL="457200" rtl="0" algn="l">
              <a:spcBef>
                <a:spcPts val="1000"/>
              </a:spcBef>
              <a:spcAft>
                <a:spcPts val="0"/>
              </a:spcAft>
              <a:buClr>
                <a:schemeClr val="dk1"/>
              </a:buClr>
              <a:buSzPts val="1700"/>
              <a:buChar char="●"/>
            </a:pPr>
            <a:r>
              <a:rPr lang="en" sz="1700">
                <a:solidFill>
                  <a:schemeClr val="dk1"/>
                </a:solidFill>
              </a:rPr>
              <a:t>Consider Tier One</a:t>
            </a:r>
            <a:r>
              <a:rPr lang="en" sz="1700">
                <a:solidFill>
                  <a:schemeClr val="dk1"/>
                </a:solidFill>
              </a:rPr>
              <a:t> </a:t>
            </a:r>
            <a:r>
              <a:rPr lang="en" sz="1700">
                <a:solidFill>
                  <a:schemeClr val="dk1"/>
                </a:solidFill>
              </a:rPr>
              <a:t>practices through a trauma-sensitive lens, highlighting strategies that promote i</a:t>
            </a:r>
            <a:r>
              <a:rPr lang="en" sz="1700">
                <a:solidFill>
                  <a:schemeClr val="dk1"/>
                </a:solidFill>
              </a:rPr>
              <a:t>dentity-affirming</a:t>
            </a:r>
            <a:r>
              <a:rPr lang="en" sz="1700">
                <a:solidFill>
                  <a:schemeClr val="dk1"/>
                </a:solidFill>
              </a:rPr>
              <a:t>, supportive classroom environments for every student.                                 </a:t>
            </a:r>
            <a:endParaRPr sz="1700">
              <a:solidFill>
                <a:schemeClr val="dk1"/>
              </a:solidFill>
            </a:endParaRPr>
          </a:p>
          <a:p>
            <a:pPr indent="-336550" lvl="0" marL="457200" rtl="0" algn="l">
              <a:spcBef>
                <a:spcPts val="1000"/>
              </a:spcBef>
              <a:spcAft>
                <a:spcPts val="0"/>
              </a:spcAft>
              <a:buClr>
                <a:schemeClr val="dk1"/>
              </a:buClr>
              <a:buSzPts val="1700"/>
              <a:buChar char="●"/>
            </a:pPr>
            <a:r>
              <a:rPr lang="en" sz="1700">
                <a:solidFill>
                  <a:schemeClr val="dk1"/>
                </a:solidFill>
              </a:rPr>
              <a:t>E</a:t>
            </a:r>
            <a:r>
              <a:rPr lang="en" sz="1700">
                <a:solidFill>
                  <a:schemeClr val="dk1"/>
                </a:solidFill>
              </a:rPr>
              <a:t>xplore and apply SMH-ON’s principles of trauma-sensitive practice to better understand how to effectively support student well-being, safety, and engagement.</a:t>
            </a:r>
            <a:endParaRPr sz="1700">
              <a:solidFill>
                <a:schemeClr val="dk1"/>
              </a:solidFill>
            </a:endParaRPr>
          </a:p>
          <a:p>
            <a:pPr indent="-336550" lvl="0" marL="457200" rtl="0" algn="l">
              <a:spcBef>
                <a:spcPts val="1000"/>
              </a:spcBef>
              <a:spcAft>
                <a:spcPts val="0"/>
              </a:spcAft>
              <a:buClr>
                <a:schemeClr val="dk1"/>
              </a:buClr>
              <a:buSzPts val="1700"/>
              <a:buChar char="●"/>
            </a:pPr>
            <a:r>
              <a:rPr lang="en" sz="1700">
                <a:solidFill>
                  <a:schemeClr val="dk1"/>
                </a:solidFill>
              </a:rPr>
              <a:t>Provide opportunities to access and engage with SMH-ON resources to deepen understanding of trauma-sensitive practices and support ongoing professional learning.</a:t>
            </a:r>
            <a:br>
              <a:rPr lang="en" sz="1700">
                <a:solidFill>
                  <a:schemeClr val="dk1"/>
                </a:solidFill>
              </a:rPr>
            </a:br>
            <a:endParaRPr sz="1700">
              <a:solidFill>
                <a:schemeClr val="dk1"/>
              </a:solidFill>
            </a:endParaRPr>
          </a:p>
          <a:p>
            <a:pPr indent="0" lvl="0" marL="0" rtl="0" algn="l">
              <a:spcBef>
                <a:spcPts val="1200"/>
              </a:spcBef>
              <a:spcAft>
                <a:spcPts val="0"/>
              </a:spcAft>
              <a:buClr>
                <a:schemeClr val="dk1"/>
              </a:buClr>
              <a:buSzPts val="1100"/>
              <a:buFont typeface="Arial"/>
              <a:buNone/>
            </a:pPr>
            <a:r>
              <a:t/>
            </a:r>
            <a:endParaRPr sz="1600">
              <a:solidFill>
                <a:schemeClr val="dk1"/>
              </a:solidFill>
            </a:endParaRPr>
          </a:p>
          <a:p>
            <a:pPr indent="0" lvl="0" marL="914400" rtl="0" algn="l">
              <a:spcBef>
                <a:spcPts val="0"/>
              </a:spcBef>
              <a:spcAft>
                <a:spcPts val="0"/>
              </a:spcAft>
              <a:buNone/>
            </a:pPr>
            <a:r>
              <a:t/>
            </a:r>
            <a:endParaRPr sz="16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6"/>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
                <a:latin typeface="Calibri"/>
                <a:ea typeface="Calibri"/>
                <a:cs typeface="Calibri"/>
                <a:sym typeface="Calibri"/>
              </a:rPr>
              <a:t>Understanding Trauma</a:t>
            </a:r>
            <a:endParaRPr/>
          </a:p>
        </p:txBody>
      </p:sp>
      <p:sp>
        <p:nvSpPr>
          <p:cNvPr id="91" name="Google Shape;91;p16"/>
          <p:cNvSpPr txBox="1"/>
          <p:nvPr>
            <p:ph idx="1" type="body"/>
          </p:nvPr>
        </p:nvSpPr>
        <p:spPr>
          <a:xfrm>
            <a:off x="457200" y="1200150"/>
            <a:ext cx="8417700" cy="2361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marR="419100" rtl="0" algn="l">
              <a:spcBef>
                <a:spcPts val="0"/>
              </a:spcBef>
              <a:spcAft>
                <a:spcPts val="0"/>
              </a:spcAft>
              <a:buClr>
                <a:schemeClr val="dk1"/>
              </a:buClr>
              <a:buSzPts val="1100"/>
              <a:buFont typeface="Arial"/>
              <a:buNone/>
            </a:pPr>
            <a:r>
              <a:rPr lang="en">
                <a:solidFill>
                  <a:srgbClr val="134F5C"/>
                </a:solidFill>
                <a:latin typeface="Roboto"/>
                <a:ea typeface="Roboto"/>
                <a:cs typeface="Roboto"/>
                <a:sym typeface="Roboto"/>
              </a:rPr>
              <a:t>“Trauma is the lasting emotional response that often results from living through a distressing event. Experiencing a traumatic event can harm a person’s sense of safety, sense of self, and ability to regulate emotions and navigate relationships. Long after the traumatic event occurs, people with trauma can often feel shame, helplessness, powerlessness and intense fear.” </a:t>
            </a:r>
            <a:r>
              <a:rPr b="1" lang="en" u="sng">
                <a:solidFill>
                  <a:srgbClr val="45818E"/>
                </a:solidFill>
                <a:latin typeface="Roboto"/>
                <a:ea typeface="Roboto"/>
                <a:cs typeface="Roboto"/>
                <a:sym typeface="Roboto"/>
                <a:hlinkClick r:id="rId3">
                  <a:extLst>
                    <a:ext uri="{A12FA001-AC4F-418D-AE19-62706E023703}">
                      <ahyp:hlinkClr val="tx"/>
                    </a:ext>
                  </a:extLst>
                </a:hlinkClick>
              </a:rPr>
              <a:t>Centre for Addiction and Mental Health</a:t>
            </a:r>
            <a:r>
              <a:rPr b="1" lang="en">
                <a:solidFill>
                  <a:srgbClr val="45818E"/>
                </a:solidFill>
                <a:latin typeface="Roboto"/>
                <a:ea typeface="Roboto"/>
                <a:cs typeface="Roboto"/>
                <a:sym typeface="Roboto"/>
              </a:rPr>
              <a:t> (CAMH)</a:t>
            </a:r>
            <a:endParaRPr b="1" sz="3200">
              <a:solidFill>
                <a:srgbClr val="45818E"/>
              </a:solidFill>
              <a:latin typeface="Calibri"/>
              <a:ea typeface="Calibri"/>
              <a:cs typeface="Calibri"/>
              <a:sym typeface="Calibri"/>
            </a:endParaRPr>
          </a:p>
        </p:txBody>
      </p:sp>
      <p:sp>
        <p:nvSpPr>
          <p:cNvPr id="92" name="Google Shape;92;p16"/>
          <p:cNvSpPr txBox="1"/>
          <p:nvPr/>
        </p:nvSpPr>
        <p:spPr>
          <a:xfrm>
            <a:off x="940104" y="3591854"/>
            <a:ext cx="7199100" cy="936600"/>
          </a:xfrm>
          <a:prstGeom prst="rect">
            <a:avLst/>
          </a:prstGeom>
          <a:noFill/>
          <a:ln cap="flat" cmpd="sng" w="76200">
            <a:solidFill>
              <a:srgbClr val="38761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500">
              <a:solidFill>
                <a:schemeClr val="dk1"/>
              </a:solidFill>
              <a:latin typeface="Roboto"/>
              <a:ea typeface="Roboto"/>
              <a:cs typeface="Roboto"/>
              <a:sym typeface="Roboto"/>
            </a:endParaRPr>
          </a:p>
          <a:p>
            <a:pPr indent="0" lvl="0" marL="0" rtl="0" algn="ctr">
              <a:spcBef>
                <a:spcPts val="800"/>
              </a:spcBef>
              <a:spcAft>
                <a:spcPts val="0"/>
              </a:spcAft>
              <a:buNone/>
            </a:pPr>
            <a:r>
              <a:rPr b="1" lang="en" sz="1600">
                <a:solidFill>
                  <a:schemeClr val="dk1"/>
                </a:solidFill>
              </a:rPr>
              <a:t>What are some ways trauma might show up in a classroom or </a:t>
            </a:r>
            <a:endParaRPr b="1" sz="1600">
              <a:solidFill>
                <a:schemeClr val="dk1"/>
              </a:solidFill>
            </a:endParaRPr>
          </a:p>
          <a:p>
            <a:pPr indent="0" lvl="0" marL="0" rtl="0" algn="ctr">
              <a:spcBef>
                <a:spcPts val="0"/>
              </a:spcBef>
              <a:spcAft>
                <a:spcPts val="0"/>
              </a:spcAft>
              <a:buNone/>
            </a:pPr>
            <a:r>
              <a:rPr b="1" lang="en" sz="1600">
                <a:solidFill>
                  <a:schemeClr val="dk1"/>
                </a:solidFill>
              </a:rPr>
              <a:t>school environment?</a:t>
            </a:r>
            <a:endParaRPr b="1" sz="1600">
              <a:solidFill>
                <a:schemeClr val="dk1"/>
              </a:solidFill>
            </a:endParaRPr>
          </a:p>
          <a:p>
            <a:pPr indent="0" lvl="0" marL="0" rtl="0" algn="l">
              <a:spcBef>
                <a:spcPts val="0"/>
              </a:spcBef>
              <a:spcAft>
                <a:spcPts val="0"/>
              </a:spcAft>
              <a:buNone/>
            </a:pPr>
            <a:r>
              <a:t/>
            </a:r>
            <a:endParaRPr b="1" sz="1600">
              <a:solidFill>
                <a:schemeClr val="dk1"/>
              </a:solidFill>
            </a:endParaRPr>
          </a:p>
          <a:p>
            <a:pPr indent="0" lvl="0" marL="0" rtl="0" algn="l">
              <a:lnSpc>
                <a:spcPct val="107916"/>
              </a:lnSpc>
              <a:spcBef>
                <a:spcPts val="0"/>
              </a:spcBef>
              <a:spcAft>
                <a:spcPts val="0"/>
              </a:spcAft>
              <a:buNone/>
            </a:pPr>
            <a:r>
              <a:t/>
            </a:r>
            <a:endParaRPr sz="1200">
              <a:solidFill>
                <a:schemeClr val="dk1"/>
              </a:solidFill>
              <a:latin typeface="Roboto"/>
              <a:ea typeface="Roboto"/>
              <a:cs typeface="Roboto"/>
              <a:sym typeface="Roboto"/>
            </a:endParaRPr>
          </a:p>
          <a:p>
            <a:pPr indent="0" lvl="0" marL="457200" rtl="0" algn="l">
              <a:lnSpc>
                <a:spcPct val="115000"/>
              </a:lnSpc>
              <a:spcBef>
                <a:spcPts val="800"/>
              </a:spcBef>
              <a:spcAft>
                <a:spcPts val="0"/>
              </a:spcAft>
              <a:buNone/>
            </a:pPr>
            <a:r>
              <a:t/>
            </a:r>
            <a:endParaRPr sz="1200">
              <a:solidFill>
                <a:schemeClr val="dk1"/>
              </a:solidFill>
              <a:latin typeface="Roboto"/>
              <a:ea typeface="Roboto"/>
              <a:cs typeface="Roboto"/>
              <a:sym typeface="Roboto"/>
            </a:endParaRPr>
          </a:p>
        </p:txBody>
      </p:sp>
      <p:pic>
        <p:nvPicPr>
          <p:cNvPr id="93" name="Google Shape;93;p16" title="qrcode_www.camh.ca.png"/>
          <p:cNvPicPr preferRelativeResize="0"/>
          <p:nvPr/>
        </p:nvPicPr>
        <p:blipFill>
          <a:blip r:embed="rId4">
            <a:alphaModFix/>
          </a:blip>
          <a:stretch>
            <a:fillRect/>
          </a:stretch>
        </p:blipFill>
        <p:spPr>
          <a:xfrm>
            <a:off x="7736889" y="0"/>
            <a:ext cx="1369950" cy="1369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title"/>
          </p:nvPr>
        </p:nvSpPr>
        <p:spPr>
          <a:xfrm>
            <a:off x="311700" y="445025"/>
            <a:ext cx="8520600" cy="645000"/>
          </a:xfrm>
          <a:prstGeom prst="rect">
            <a:avLst/>
          </a:prstGeom>
          <a:noFill/>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F</a:t>
            </a:r>
            <a:r>
              <a:rPr lang="en">
                <a:solidFill>
                  <a:schemeClr val="lt1"/>
                </a:solidFill>
              </a:rPr>
              <a:t>rom Trauma-informed to Trauma-sensitive</a:t>
            </a:r>
            <a:endParaRPr>
              <a:solidFill>
                <a:schemeClr val="lt1"/>
              </a:solidFill>
            </a:endParaRPr>
          </a:p>
        </p:txBody>
      </p:sp>
      <p:sp>
        <p:nvSpPr>
          <p:cNvPr id="99" name="Google Shape;99;p17"/>
          <p:cNvSpPr txBox="1"/>
          <p:nvPr>
            <p:ph idx="1" type="body"/>
          </p:nvPr>
        </p:nvSpPr>
        <p:spPr>
          <a:xfrm>
            <a:off x="279400" y="1410875"/>
            <a:ext cx="8520600" cy="3416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Char char="●"/>
            </a:pPr>
            <a:r>
              <a:rPr lang="en" sz="1700">
                <a:solidFill>
                  <a:schemeClr val="dk1"/>
                </a:solidFill>
              </a:rPr>
              <a:t>Trauma-informed refers to the systemic, policy-integrated and organization-wide infrastructure built around trauma awareness.  </a:t>
            </a:r>
            <a:endParaRPr sz="1700">
              <a:solidFill>
                <a:schemeClr val="dk1"/>
              </a:solidFill>
            </a:endParaRPr>
          </a:p>
          <a:p>
            <a:pPr indent="0" lvl="0" marL="0" rtl="0" algn="l">
              <a:spcBef>
                <a:spcPts val="0"/>
              </a:spcBef>
              <a:spcAft>
                <a:spcPts val="0"/>
              </a:spcAft>
              <a:buClr>
                <a:schemeClr val="dk1"/>
              </a:buClr>
              <a:buSzPts val="1100"/>
              <a:buFont typeface="Arial"/>
              <a:buNone/>
            </a:pPr>
            <a:r>
              <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Trauma-sensitive reflects a strong commitment to building a culture and practice of promoting safety and empathy for all members of </a:t>
            </a:r>
            <a:r>
              <a:rPr lang="en" sz="1700">
                <a:solidFill>
                  <a:schemeClr val="dk1"/>
                </a:solidFill>
              </a:rPr>
              <a:t>school</a:t>
            </a:r>
            <a:r>
              <a:rPr lang="en" sz="1700">
                <a:solidFill>
                  <a:schemeClr val="dk1"/>
                </a:solidFill>
              </a:rPr>
              <a:t> learning communities. </a:t>
            </a:r>
            <a:endParaRPr sz="1700">
              <a:solidFill>
                <a:schemeClr val="dk1"/>
              </a:solidFill>
            </a:endParaRPr>
          </a:p>
          <a:p>
            <a:pPr indent="0" lvl="0" marL="457200" rtl="0" algn="l">
              <a:spcBef>
                <a:spcPts val="0"/>
              </a:spcBef>
              <a:spcAft>
                <a:spcPts val="0"/>
              </a:spcAft>
              <a:buNone/>
            </a:pPr>
            <a:r>
              <a:t/>
            </a:r>
            <a:endParaRPr sz="1700">
              <a:solidFill>
                <a:schemeClr val="dk1"/>
              </a:solidFill>
              <a:latin typeface="Roboto"/>
              <a:ea typeface="Roboto"/>
              <a:cs typeface="Roboto"/>
              <a:sym typeface="Roboto"/>
            </a:endParaRPr>
          </a:p>
          <a:p>
            <a:pPr indent="0" lvl="0" marL="457200" rtl="0" algn="l">
              <a:spcBef>
                <a:spcPts val="0"/>
              </a:spcBef>
              <a:spcAft>
                <a:spcPts val="0"/>
              </a:spcAft>
              <a:buNone/>
            </a:pPr>
            <a:r>
              <a:t/>
            </a:r>
            <a:endParaRPr sz="1600">
              <a:solidFill>
                <a:schemeClr val="dk1"/>
              </a:solidFill>
              <a:latin typeface="Roboto"/>
              <a:ea typeface="Roboto"/>
              <a:cs typeface="Roboto"/>
              <a:sym typeface="Roboto"/>
            </a:endParaRPr>
          </a:p>
          <a:p>
            <a:pPr indent="0" lvl="0" marL="457200" rtl="0" algn="l">
              <a:spcBef>
                <a:spcPts val="1200"/>
              </a:spcBef>
              <a:spcAft>
                <a:spcPts val="1200"/>
              </a:spcAft>
              <a:buNone/>
            </a:pPr>
            <a:r>
              <a:t/>
            </a:r>
            <a:endParaRPr sz="2000"/>
          </a:p>
        </p:txBody>
      </p:sp>
      <p:sp>
        <p:nvSpPr>
          <p:cNvPr id="100" name="Google Shape;100;p17"/>
          <p:cNvSpPr txBox="1"/>
          <p:nvPr/>
        </p:nvSpPr>
        <p:spPr>
          <a:xfrm>
            <a:off x="1807950" y="3287625"/>
            <a:ext cx="5528100" cy="1339500"/>
          </a:xfrm>
          <a:prstGeom prst="rect">
            <a:avLst/>
          </a:prstGeom>
          <a:noFill/>
          <a:ln cap="flat" cmpd="sng" w="76200">
            <a:solidFill>
              <a:srgbClr val="38761D"/>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br>
              <a:rPr lang="en" sz="800">
                <a:solidFill>
                  <a:schemeClr val="dk1"/>
                </a:solidFill>
              </a:rPr>
            </a:br>
            <a:r>
              <a:rPr lang="en" sz="1700">
                <a:solidFill>
                  <a:schemeClr val="dk1"/>
                </a:solidFill>
              </a:rPr>
              <a:t>Being </a:t>
            </a:r>
            <a:r>
              <a:rPr b="1" lang="en" sz="1700">
                <a:solidFill>
                  <a:schemeClr val="dk1"/>
                </a:solidFill>
              </a:rPr>
              <a:t>trauma-sensitive</a:t>
            </a:r>
            <a:r>
              <a:rPr lang="en" sz="1700">
                <a:solidFill>
                  <a:schemeClr val="dk1"/>
                </a:solidFill>
              </a:rPr>
              <a:t> is a mindset and </a:t>
            </a:r>
            <a:r>
              <a:rPr b="1" lang="en" sz="1700">
                <a:solidFill>
                  <a:schemeClr val="dk1"/>
                </a:solidFill>
              </a:rPr>
              <a:t>way of being</a:t>
            </a:r>
            <a:r>
              <a:rPr lang="en" sz="1700">
                <a:solidFill>
                  <a:schemeClr val="dk1"/>
                </a:solidFill>
              </a:rPr>
              <a:t> that allows us to more consistently respond with calm, care, compassion, and connection.</a:t>
            </a:r>
            <a:endParaRPr sz="21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457200" y="279484"/>
            <a:ext cx="8229600" cy="643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960"/>
              <a:buFont typeface="Calibri"/>
              <a:buNone/>
            </a:pPr>
            <a:r>
              <a:rPr lang="en">
                <a:latin typeface="Calibri"/>
                <a:ea typeface="Calibri"/>
                <a:cs typeface="Calibri"/>
                <a:sym typeface="Calibri"/>
              </a:rPr>
              <a:t>Why Trauma-Sensitive Schools Matter</a:t>
            </a:r>
            <a:endParaRPr/>
          </a:p>
        </p:txBody>
      </p:sp>
      <p:sp>
        <p:nvSpPr>
          <p:cNvPr id="107" name="Google Shape;107;p18"/>
          <p:cNvSpPr txBox="1"/>
          <p:nvPr>
            <p:ph idx="1" type="body"/>
          </p:nvPr>
        </p:nvSpPr>
        <p:spPr>
          <a:xfrm>
            <a:off x="457200" y="1521046"/>
            <a:ext cx="8229600" cy="2622900"/>
          </a:xfrm>
          <a:prstGeom prst="rect">
            <a:avLst/>
          </a:prstGeom>
          <a:noFill/>
          <a:ln>
            <a:noFill/>
          </a:ln>
        </p:spPr>
        <p:txBody>
          <a:bodyPr anchorCtr="0" anchor="t" bIns="45700" lIns="91425" spcFirstLastPara="1" rIns="91425" wrap="square" tIns="45700">
            <a:normAutofit/>
          </a:bodyPr>
          <a:lstStyle/>
          <a:p>
            <a:pPr indent="-285750" lvl="0" marL="342900" rtl="0" algn="l">
              <a:spcBef>
                <a:spcPts val="0"/>
              </a:spcBef>
              <a:spcAft>
                <a:spcPts val="0"/>
              </a:spcAft>
              <a:buClr>
                <a:schemeClr val="dk1"/>
              </a:buClr>
              <a:buSzPts val="2300"/>
              <a:buChar char="●"/>
            </a:pPr>
            <a:r>
              <a:rPr lang="en" sz="2300">
                <a:solidFill>
                  <a:schemeClr val="dk1"/>
                </a:solidFill>
                <a:latin typeface="Calibri"/>
                <a:ea typeface="Calibri"/>
                <a:cs typeface="Calibri"/>
                <a:sym typeface="Calibri"/>
              </a:rPr>
              <a:t>Students learn best when they feel safe, calm, and connected.</a:t>
            </a:r>
            <a:endParaRPr sz="2300"/>
          </a:p>
          <a:p>
            <a:pPr indent="-285750" lvl="0" marL="342900" rtl="0" algn="l">
              <a:spcBef>
                <a:spcPts val="640"/>
              </a:spcBef>
              <a:spcAft>
                <a:spcPts val="0"/>
              </a:spcAft>
              <a:buClr>
                <a:schemeClr val="dk1"/>
              </a:buClr>
              <a:buSzPts val="2300"/>
              <a:buChar char="●"/>
            </a:pPr>
            <a:r>
              <a:rPr lang="en" sz="2300">
                <a:solidFill>
                  <a:schemeClr val="dk1"/>
                </a:solidFill>
                <a:latin typeface="Calibri"/>
                <a:ea typeface="Calibri"/>
                <a:cs typeface="Calibri"/>
                <a:sym typeface="Calibri"/>
              </a:rPr>
              <a:t>Trauma can affect attention, memory, behaviour, and relationships.</a:t>
            </a:r>
            <a:endParaRPr sz="2300"/>
          </a:p>
          <a:p>
            <a:pPr indent="-285750" lvl="0" marL="342900" rtl="0" algn="l">
              <a:spcBef>
                <a:spcPts val="640"/>
              </a:spcBef>
              <a:spcAft>
                <a:spcPts val="0"/>
              </a:spcAft>
              <a:buClr>
                <a:schemeClr val="dk1"/>
              </a:buClr>
              <a:buSzPts val="2300"/>
              <a:buChar char="●"/>
            </a:pPr>
            <a:r>
              <a:rPr lang="en" sz="2300">
                <a:solidFill>
                  <a:schemeClr val="dk1"/>
                </a:solidFill>
                <a:latin typeface="Calibri"/>
                <a:ea typeface="Calibri"/>
                <a:cs typeface="Calibri"/>
                <a:sym typeface="Calibri"/>
              </a:rPr>
              <a:t>Schools can intentionally create supportive environments.</a:t>
            </a:r>
            <a:endParaRPr sz="2300">
              <a:solidFill>
                <a:schemeClr val="dk1"/>
              </a:solidFill>
              <a:latin typeface="Calibri"/>
              <a:ea typeface="Calibri"/>
              <a:cs typeface="Calibri"/>
              <a:sym typeface="Calibri"/>
            </a:endParaRPr>
          </a:p>
          <a:p>
            <a:pPr indent="-285750" lvl="0" marL="342900" rtl="0" algn="l">
              <a:spcBef>
                <a:spcPts val="1200"/>
              </a:spcBef>
              <a:spcAft>
                <a:spcPts val="1200"/>
              </a:spcAft>
              <a:buClr>
                <a:schemeClr val="dk1"/>
              </a:buClr>
              <a:buSzPts val="2300"/>
              <a:buFont typeface="Calibri"/>
              <a:buChar char="●"/>
            </a:pPr>
            <a:r>
              <a:rPr lang="en" sz="2300">
                <a:solidFill>
                  <a:schemeClr val="dk1"/>
                </a:solidFill>
                <a:latin typeface="Calibri"/>
                <a:ea typeface="Calibri"/>
                <a:cs typeface="Calibri"/>
                <a:sym typeface="Calibri"/>
              </a:rPr>
              <a:t>It isn’t necessary to know the trauma story in order to support.</a:t>
            </a:r>
            <a:endParaRPr sz="23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311700" y="338125"/>
            <a:ext cx="8520600" cy="645000"/>
          </a:xfrm>
          <a:prstGeom prst="rect">
            <a:avLst/>
          </a:prstGeom>
          <a:noFill/>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Tier </a:t>
            </a:r>
            <a:r>
              <a:rPr lang="en"/>
              <a:t>One</a:t>
            </a:r>
            <a:r>
              <a:rPr lang="en">
                <a:solidFill>
                  <a:schemeClr val="lt1"/>
                </a:solidFill>
              </a:rPr>
              <a:t> is Everyone’s Work</a:t>
            </a:r>
            <a:endParaRPr>
              <a:solidFill>
                <a:schemeClr val="lt1"/>
              </a:solidFill>
            </a:endParaRPr>
          </a:p>
        </p:txBody>
      </p:sp>
      <p:pic>
        <p:nvPicPr>
          <p:cNvPr id="113" name="Google Shape;113;p19" title="Screenshot 2026-03-25 at 9.29.02 AM.png"/>
          <p:cNvPicPr preferRelativeResize="0"/>
          <p:nvPr/>
        </p:nvPicPr>
        <p:blipFill>
          <a:blip r:embed="rId3">
            <a:alphaModFix/>
          </a:blip>
          <a:stretch>
            <a:fillRect/>
          </a:stretch>
        </p:blipFill>
        <p:spPr>
          <a:xfrm>
            <a:off x="3793625" y="2686523"/>
            <a:ext cx="4986251" cy="1530850"/>
          </a:xfrm>
          <a:prstGeom prst="rect">
            <a:avLst/>
          </a:prstGeom>
          <a:noFill/>
          <a:ln>
            <a:noFill/>
          </a:ln>
        </p:spPr>
      </p:pic>
      <p:sp>
        <p:nvSpPr>
          <p:cNvPr id="114" name="Google Shape;114;p19"/>
          <p:cNvSpPr txBox="1"/>
          <p:nvPr/>
        </p:nvSpPr>
        <p:spPr>
          <a:xfrm>
            <a:off x="120475" y="1835000"/>
            <a:ext cx="268800" cy="1293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highlight>
                <a:schemeClr val="lt1"/>
              </a:highlight>
            </a:endParaRPr>
          </a:p>
          <a:p>
            <a:pPr indent="0" lvl="0" marL="0" rtl="0" algn="l">
              <a:spcBef>
                <a:spcPts val="0"/>
              </a:spcBef>
              <a:spcAft>
                <a:spcPts val="0"/>
              </a:spcAft>
              <a:buNone/>
            </a:pPr>
            <a:r>
              <a:t/>
            </a:r>
            <a:endParaRPr sz="1800">
              <a:solidFill>
                <a:schemeClr val="dk2"/>
              </a:solidFill>
              <a:highlight>
                <a:schemeClr val="lt1"/>
              </a:highlight>
            </a:endParaRPr>
          </a:p>
          <a:p>
            <a:pPr indent="0" lvl="0" marL="0" rtl="0" algn="l">
              <a:spcBef>
                <a:spcPts val="0"/>
              </a:spcBef>
              <a:spcAft>
                <a:spcPts val="0"/>
              </a:spcAft>
              <a:buNone/>
            </a:pPr>
            <a:r>
              <a:t/>
            </a:r>
            <a:endParaRPr sz="1800">
              <a:solidFill>
                <a:schemeClr val="dk2"/>
              </a:solidFill>
              <a:highlight>
                <a:schemeClr val="lt1"/>
              </a:highlight>
            </a:endParaRPr>
          </a:p>
          <a:p>
            <a:pPr indent="0" lvl="0" marL="0" rtl="0" algn="l">
              <a:spcBef>
                <a:spcPts val="0"/>
              </a:spcBef>
              <a:spcAft>
                <a:spcPts val="0"/>
              </a:spcAft>
              <a:buNone/>
            </a:pPr>
            <a:r>
              <a:t/>
            </a:r>
            <a:endParaRPr sz="1800">
              <a:solidFill>
                <a:schemeClr val="dk2"/>
              </a:solidFill>
              <a:highlight>
                <a:schemeClr val="lt1"/>
              </a:highlight>
            </a:endParaRPr>
          </a:p>
        </p:txBody>
      </p:sp>
      <p:sp>
        <p:nvSpPr>
          <p:cNvPr id="115" name="Google Shape;115;p19"/>
          <p:cNvSpPr txBox="1"/>
          <p:nvPr/>
        </p:nvSpPr>
        <p:spPr>
          <a:xfrm>
            <a:off x="417875" y="1263559"/>
            <a:ext cx="8302800" cy="9624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lang="en" sz="1600">
                <a:solidFill>
                  <a:schemeClr val="dk1"/>
                </a:solidFill>
              </a:rPr>
              <a:t>At the Tier One level, staff implement universal strategies that benefit </a:t>
            </a:r>
            <a:r>
              <a:rPr b="1" lang="en" sz="1600">
                <a:solidFill>
                  <a:schemeClr val="dk1"/>
                </a:solidFill>
              </a:rPr>
              <a:t>all students</a:t>
            </a:r>
            <a:r>
              <a:rPr lang="en" sz="1600">
                <a:solidFill>
                  <a:schemeClr val="dk1"/>
                </a:solidFill>
              </a:rPr>
              <a:t>, regardless of their known trauma history. These practices focus on creating a safe, predictable, and supportive environment that prevents crises and builds resilience. </a:t>
            </a:r>
            <a:endParaRPr sz="1600">
              <a:solidFill>
                <a:schemeClr val="dk1"/>
              </a:solidFill>
            </a:endParaRPr>
          </a:p>
        </p:txBody>
      </p:sp>
      <p:pic>
        <p:nvPicPr>
          <p:cNvPr id="116" name="Google Shape;116;p19" title="Screenshot 2026-03-27 at 9.28.17 AM.png"/>
          <p:cNvPicPr preferRelativeResize="0"/>
          <p:nvPr/>
        </p:nvPicPr>
        <p:blipFill>
          <a:blip r:embed="rId4">
            <a:alphaModFix/>
          </a:blip>
          <a:stretch>
            <a:fillRect/>
          </a:stretch>
        </p:blipFill>
        <p:spPr>
          <a:xfrm>
            <a:off x="311700" y="2225959"/>
            <a:ext cx="3157901" cy="2859851"/>
          </a:xfrm>
          <a:prstGeom prst="rect">
            <a:avLst/>
          </a:prstGeom>
          <a:noFill/>
          <a:ln>
            <a:noFill/>
          </a:ln>
        </p:spPr>
      </p:pic>
      <p:pic>
        <p:nvPicPr>
          <p:cNvPr id="117" name="Google Shape;117;p19" title="qrcode_smho-smso.ca (2).png"/>
          <p:cNvPicPr preferRelativeResize="0"/>
          <p:nvPr/>
        </p:nvPicPr>
        <p:blipFill>
          <a:blip r:embed="rId5">
            <a:alphaModFix/>
          </a:blip>
          <a:stretch>
            <a:fillRect/>
          </a:stretch>
        </p:blipFill>
        <p:spPr>
          <a:xfrm>
            <a:off x="7822750" y="0"/>
            <a:ext cx="1321249" cy="1321250"/>
          </a:xfrm>
          <a:prstGeom prst="rect">
            <a:avLst/>
          </a:prstGeom>
          <a:noFill/>
          <a:ln>
            <a:noFill/>
          </a:ln>
        </p:spPr>
      </p:pic>
      <p:sp>
        <p:nvSpPr>
          <p:cNvPr id="118" name="Google Shape;118;p19"/>
          <p:cNvSpPr txBox="1"/>
          <p:nvPr/>
        </p:nvSpPr>
        <p:spPr>
          <a:xfrm>
            <a:off x="4024250" y="4677950"/>
            <a:ext cx="2254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(Source: SMH-ON)</a:t>
            </a:r>
            <a:endParaRPr>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0"/>
          <p:cNvSpPr txBox="1"/>
          <p:nvPr>
            <p:ph type="title"/>
          </p:nvPr>
        </p:nvSpPr>
        <p:spPr>
          <a:xfrm>
            <a:off x="203975" y="445025"/>
            <a:ext cx="8520600" cy="645000"/>
          </a:xfrm>
          <a:prstGeom prst="rect">
            <a:avLst/>
          </a:prstGeom>
          <a:noFill/>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Tier </a:t>
            </a:r>
            <a:r>
              <a:rPr lang="en"/>
              <a:t>One</a:t>
            </a:r>
            <a:r>
              <a:rPr lang="en">
                <a:solidFill>
                  <a:schemeClr val="lt1"/>
                </a:solidFill>
              </a:rPr>
              <a:t> Practices with a Trauma-Sensitive Lens </a:t>
            </a:r>
            <a:endParaRPr>
              <a:solidFill>
                <a:schemeClr val="lt1"/>
              </a:solidFill>
            </a:endParaRPr>
          </a:p>
        </p:txBody>
      </p:sp>
      <p:pic>
        <p:nvPicPr>
          <p:cNvPr id="124" name="Google Shape;124;p20" title="qrcode_smho-smso.ca (3).png"/>
          <p:cNvPicPr preferRelativeResize="0"/>
          <p:nvPr/>
        </p:nvPicPr>
        <p:blipFill>
          <a:blip r:embed="rId3">
            <a:alphaModFix/>
          </a:blip>
          <a:stretch>
            <a:fillRect/>
          </a:stretch>
        </p:blipFill>
        <p:spPr>
          <a:xfrm>
            <a:off x="7538950" y="1307650"/>
            <a:ext cx="1531849" cy="1531850"/>
          </a:xfrm>
          <a:prstGeom prst="rect">
            <a:avLst/>
          </a:prstGeom>
          <a:noFill/>
          <a:ln>
            <a:noFill/>
          </a:ln>
        </p:spPr>
      </p:pic>
      <p:sp>
        <p:nvSpPr>
          <p:cNvPr id="125" name="Google Shape;125;p20"/>
          <p:cNvSpPr txBox="1"/>
          <p:nvPr/>
        </p:nvSpPr>
        <p:spPr>
          <a:xfrm>
            <a:off x="3014875" y="1336250"/>
            <a:ext cx="6151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26" name="Google Shape;126;p20"/>
          <p:cNvSpPr txBox="1"/>
          <p:nvPr/>
        </p:nvSpPr>
        <p:spPr>
          <a:xfrm>
            <a:off x="4030875" y="1303125"/>
            <a:ext cx="5135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27" name="Google Shape;127;p20"/>
          <p:cNvSpPr txBox="1"/>
          <p:nvPr/>
        </p:nvSpPr>
        <p:spPr>
          <a:xfrm>
            <a:off x="396325" y="1371823"/>
            <a:ext cx="7142700" cy="3483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800">
                <a:solidFill>
                  <a:schemeClr val="dk1"/>
                </a:solidFill>
              </a:rPr>
              <a:t>A</a:t>
            </a:r>
            <a:r>
              <a:rPr b="1" lang="en" sz="1800">
                <a:solidFill>
                  <a:schemeClr val="dk1"/>
                </a:solidFill>
              </a:rPr>
              <a:t> Trauma-sensitive</a:t>
            </a:r>
            <a:r>
              <a:rPr lang="en" sz="1800">
                <a:solidFill>
                  <a:schemeClr val="dk1"/>
                </a:solidFill>
              </a:rPr>
              <a:t> approach incorporates Tier One level practices:</a:t>
            </a:r>
            <a:endParaRPr b="1" sz="1800">
              <a:solidFill>
                <a:schemeClr val="dk1"/>
              </a:solidFill>
            </a:endParaRPr>
          </a:p>
          <a:p>
            <a:pPr indent="-342900" lvl="0" marL="457200" rtl="0" algn="l">
              <a:lnSpc>
                <a:spcPct val="115000"/>
              </a:lnSpc>
              <a:spcBef>
                <a:spcPts val="1200"/>
              </a:spcBef>
              <a:spcAft>
                <a:spcPts val="0"/>
              </a:spcAft>
              <a:buClr>
                <a:schemeClr val="dk1"/>
              </a:buClr>
              <a:buSzPts val="1800"/>
              <a:buChar char="●"/>
            </a:pPr>
            <a:r>
              <a:rPr lang="en" sz="1800">
                <a:solidFill>
                  <a:schemeClr val="dk1"/>
                </a:solidFill>
              </a:rPr>
              <a:t>Focus on cultivating a culture of safety, empathy, and predictability regardless of known/unknown trauma history.</a:t>
            </a:r>
            <a:br>
              <a:rPr lang="en" sz="1800">
                <a:solidFill>
                  <a:schemeClr val="dk1"/>
                </a:solidFill>
              </a:rPr>
            </a:b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Grounded in the belief that all students benefit from safe and supportive environments that prevent crisis and build resiliency.</a:t>
            </a:r>
            <a:br>
              <a:rPr lang="en" sz="1800">
                <a:solidFill>
                  <a:schemeClr val="dk1"/>
                </a:solidFill>
              </a:rPr>
            </a:b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Staff act in a supportive role, not as clinicians, creating a strong sense of connectedness and belonging.</a:t>
            </a:r>
            <a:endParaRPr sz="20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nvSpPr>
        <p:spPr>
          <a:xfrm>
            <a:off x="3014875" y="1336250"/>
            <a:ext cx="6151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33" name="Google Shape;133;p21"/>
          <p:cNvSpPr txBox="1"/>
          <p:nvPr/>
        </p:nvSpPr>
        <p:spPr>
          <a:xfrm>
            <a:off x="4030875" y="1303125"/>
            <a:ext cx="5135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id="134" name="Google Shape;134;p21" title="Trauma-sensitive schools FINAL Six leadership principles graphic - large.png"/>
          <p:cNvPicPr preferRelativeResize="0"/>
          <p:nvPr/>
        </p:nvPicPr>
        <p:blipFill rotWithShape="1">
          <a:blip r:embed="rId3">
            <a:alphaModFix/>
          </a:blip>
          <a:srcRect b="0" l="0" r="0" t="833"/>
          <a:stretch/>
        </p:blipFill>
        <p:spPr>
          <a:xfrm>
            <a:off x="1964025" y="0"/>
            <a:ext cx="5388201" cy="51004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311700" y="195025"/>
            <a:ext cx="8520600" cy="729600"/>
          </a:xfrm>
          <a:prstGeom prst="rect">
            <a:avLst/>
          </a:prstGeom>
          <a:noFill/>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990"/>
              <a:buNone/>
            </a:pPr>
            <a:r>
              <a:rPr b="1" lang="en" sz="1800">
                <a:solidFill>
                  <a:schemeClr val="lt1"/>
                </a:solidFill>
              </a:rPr>
              <a:t>SMH-ON </a:t>
            </a:r>
            <a:r>
              <a:rPr b="1" lang="en" sz="1800">
                <a:solidFill>
                  <a:schemeClr val="lt1"/>
                </a:solidFill>
              </a:rPr>
              <a:t>Six Principles</a:t>
            </a:r>
            <a:r>
              <a:rPr b="1" lang="en" sz="1800">
                <a:solidFill>
                  <a:schemeClr val="lt1"/>
                </a:solidFill>
              </a:rPr>
              <a:t> to </a:t>
            </a:r>
            <a:r>
              <a:rPr b="1" lang="en" sz="1800"/>
              <a:t>G</a:t>
            </a:r>
            <a:r>
              <a:rPr b="1" lang="en" sz="1800">
                <a:solidFill>
                  <a:schemeClr val="lt1"/>
                </a:solidFill>
              </a:rPr>
              <a:t>uide T</a:t>
            </a:r>
            <a:r>
              <a:rPr b="1" lang="en" sz="1800">
                <a:solidFill>
                  <a:schemeClr val="lt1"/>
                </a:solidFill>
              </a:rPr>
              <a:t>rauma-Sensitive Schools</a:t>
            </a:r>
            <a:endParaRPr b="1" sz="1800">
              <a:solidFill>
                <a:schemeClr val="lt1"/>
              </a:solidFill>
            </a:endParaRPr>
          </a:p>
          <a:p>
            <a:pPr indent="0" lvl="0" marL="0" rtl="0" algn="l">
              <a:lnSpc>
                <a:spcPct val="115000"/>
              </a:lnSpc>
              <a:spcBef>
                <a:spcPts val="0"/>
              </a:spcBef>
              <a:spcAft>
                <a:spcPts val="0"/>
              </a:spcAft>
              <a:buClr>
                <a:schemeClr val="dk1"/>
              </a:buClr>
              <a:buSzPts val="990"/>
              <a:buFont typeface="Arial"/>
              <a:buNone/>
            </a:pPr>
            <a:r>
              <a:rPr b="1" lang="en" sz="1800">
                <a:solidFill>
                  <a:schemeClr val="lt1"/>
                </a:solidFill>
              </a:rPr>
              <a:t>Principle #1: Identity-Affirming</a:t>
            </a:r>
            <a:endParaRPr b="1" sz="1800">
              <a:solidFill>
                <a:schemeClr val="lt1"/>
              </a:solidFill>
            </a:endParaRPr>
          </a:p>
        </p:txBody>
      </p:sp>
      <p:sp>
        <p:nvSpPr>
          <p:cNvPr id="140" name="Google Shape;140;p22"/>
          <p:cNvSpPr txBox="1"/>
          <p:nvPr>
            <p:ph idx="1" type="body"/>
          </p:nvPr>
        </p:nvSpPr>
        <p:spPr>
          <a:xfrm>
            <a:off x="311700" y="1383825"/>
            <a:ext cx="8520600" cy="831900"/>
          </a:xfrm>
          <a:prstGeom prst="rect">
            <a:avLst/>
          </a:prstGeom>
          <a:solidFill>
            <a:srgbClr val="CFE2F3"/>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7916"/>
              </a:lnSpc>
              <a:spcBef>
                <a:spcPts val="0"/>
              </a:spcBef>
              <a:spcAft>
                <a:spcPts val="800"/>
              </a:spcAft>
              <a:buNone/>
            </a:pPr>
            <a:r>
              <a:rPr lang="en" sz="1400">
                <a:solidFill>
                  <a:schemeClr val="dk1"/>
                </a:solidFill>
              </a:rPr>
              <a:t>In our school, we endeavour to employ identity-affirming approaches to trauma that recognize and address stereotypes, biases by offering responsive services that leverage healing practices and acknowledge historical trauma. </a:t>
            </a:r>
            <a:endParaRPr sz="2000"/>
          </a:p>
        </p:txBody>
      </p:sp>
      <p:sp>
        <p:nvSpPr>
          <p:cNvPr id="141" name="Google Shape;141;p22"/>
          <p:cNvSpPr txBox="1"/>
          <p:nvPr/>
        </p:nvSpPr>
        <p:spPr>
          <a:xfrm>
            <a:off x="1134600" y="2494825"/>
            <a:ext cx="7134600" cy="1959300"/>
          </a:xfrm>
          <a:prstGeom prst="rect">
            <a:avLst/>
          </a:prstGeom>
          <a:noFill/>
          <a:ln cap="flat" cmpd="sng" w="76200">
            <a:solidFill>
              <a:srgbClr val="38761D"/>
            </a:solidFill>
            <a:prstDash val="solid"/>
            <a:round/>
            <a:headEnd len="sm" w="sm" type="none"/>
            <a:tailEnd len="sm" w="sm" type="none"/>
          </a:ln>
        </p:spPr>
        <p:txBody>
          <a:bodyPr anchorCtr="0" anchor="t" bIns="91425" lIns="91425" spcFirstLastPara="1" rIns="91425" wrap="square" tIns="91425">
            <a:noAutofit/>
          </a:bodyPr>
          <a:lstStyle/>
          <a:p>
            <a:pPr indent="-330200" lvl="0" marL="457200" rtl="0" algn="l">
              <a:lnSpc>
                <a:spcPct val="115000"/>
              </a:lnSpc>
              <a:spcBef>
                <a:spcPts val="1000"/>
              </a:spcBef>
              <a:spcAft>
                <a:spcPts val="0"/>
              </a:spcAft>
              <a:buClr>
                <a:schemeClr val="dk1"/>
              </a:buClr>
              <a:buSzPts val="1600"/>
              <a:buChar char="●"/>
            </a:pPr>
            <a:r>
              <a:rPr b="1" lang="en">
                <a:solidFill>
                  <a:schemeClr val="dk1"/>
                </a:solidFill>
              </a:rPr>
              <a:t>How might we honour stories and lived experiences of others?</a:t>
            </a:r>
            <a:endParaRPr b="1">
              <a:solidFill>
                <a:schemeClr val="dk1"/>
              </a:solidFill>
            </a:endParaRPr>
          </a:p>
          <a:p>
            <a:pPr indent="-330200" lvl="0" marL="457200" rtl="0" algn="l">
              <a:lnSpc>
                <a:spcPct val="115000"/>
              </a:lnSpc>
              <a:spcBef>
                <a:spcPts val="1000"/>
              </a:spcBef>
              <a:spcAft>
                <a:spcPts val="0"/>
              </a:spcAft>
              <a:buClr>
                <a:schemeClr val="dk1"/>
              </a:buClr>
              <a:buSzPts val="1600"/>
              <a:buChar char="●"/>
            </a:pPr>
            <a:r>
              <a:rPr b="1" lang="en">
                <a:solidFill>
                  <a:schemeClr val="dk1"/>
                </a:solidFill>
              </a:rPr>
              <a:t>How might we support the understanding of personal identities and the impact on the school community?</a:t>
            </a:r>
            <a:endParaRPr b="1">
              <a:solidFill>
                <a:schemeClr val="dk1"/>
              </a:solidFill>
            </a:endParaRPr>
          </a:p>
          <a:p>
            <a:pPr indent="-330200" lvl="0" marL="457200" rtl="0" algn="l">
              <a:lnSpc>
                <a:spcPct val="115000"/>
              </a:lnSpc>
              <a:spcBef>
                <a:spcPts val="1000"/>
              </a:spcBef>
              <a:spcAft>
                <a:spcPts val="0"/>
              </a:spcAft>
              <a:buClr>
                <a:schemeClr val="dk1"/>
              </a:buClr>
              <a:buSzPts val="1600"/>
              <a:buChar char="●"/>
            </a:pPr>
            <a:r>
              <a:rPr b="1" lang="en">
                <a:solidFill>
                  <a:schemeClr val="dk1"/>
                </a:solidFill>
              </a:rPr>
              <a:t>How might our identities impact relationships and community-building? What evidence might there be to confirm this?</a:t>
            </a:r>
            <a:endParaRPr b="1">
              <a:solidFill>
                <a:schemeClr val="dk1"/>
              </a:solidFill>
            </a:endParaRPr>
          </a:p>
          <a:p>
            <a:pPr indent="0" lvl="0" marL="457200" rtl="0" algn="l">
              <a:lnSpc>
                <a:spcPct val="115000"/>
              </a:lnSpc>
              <a:spcBef>
                <a:spcPts val="0"/>
              </a:spcBef>
              <a:spcAft>
                <a:spcPts val="0"/>
              </a:spcAft>
              <a:buNone/>
            </a:pPr>
            <a:r>
              <a:t/>
            </a:r>
            <a:endParaRPr b="1">
              <a:solidFill>
                <a:schemeClr val="dk1"/>
              </a:solidFill>
            </a:endParaRPr>
          </a:p>
        </p:txBody>
      </p:sp>
      <p:pic>
        <p:nvPicPr>
          <p:cNvPr id="142" name="Google Shape;142;p22" title="Icon - IA approaches.png"/>
          <p:cNvPicPr preferRelativeResize="0"/>
          <p:nvPr/>
        </p:nvPicPr>
        <p:blipFill>
          <a:blip r:embed="rId3">
            <a:alphaModFix/>
          </a:blip>
          <a:stretch>
            <a:fillRect/>
          </a:stretch>
        </p:blipFill>
        <p:spPr>
          <a:xfrm>
            <a:off x="7980183" y="0"/>
            <a:ext cx="1143000" cy="1143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